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Lst>
  <p:notesMasterIdLst>
    <p:notesMasterId r:id="rId23"/>
  </p:notesMasterIdLst>
  <p:sldIdLst>
    <p:sldId id="305" r:id="rId4"/>
    <p:sldId id="298" r:id="rId5"/>
    <p:sldId id="306" r:id="rId6"/>
    <p:sldId id="292" r:id="rId7"/>
    <p:sldId id="296" r:id="rId8"/>
    <p:sldId id="291" r:id="rId9"/>
    <p:sldId id="310" r:id="rId10"/>
    <p:sldId id="307" r:id="rId11"/>
    <p:sldId id="309" r:id="rId12"/>
    <p:sldId id="297" r:id="rId13"/>
    <p:sldId id="314" r:id="rId14"/>
    <p:sldId id="315" r:id="rId15"/>
    <p:sldId id="316" r:id="rId16"/>
    <p:sldId id="317" r:id="rId17"/>
    <p:sldId id="318" r:id="rId18"/>
    <p:sldId id="319" r:id="rId19"/>
    <p:sldId id="320" r:id="rId20"/>
    <p:sldId id="322" r:id="rId21"/>
    <p:sldId id="32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F0B44122-8D7A-4542-BE9A-5635AF3E6C16}">
          <p14:sldIdLst>
            <p14:sldId id="305"/>
          </p14:sldIdLst>
        </p14:section>
        <p14:section name="Introduction of DSVM" id="{AE8CB5D5-20C2-488B-9A0C-D9BF1E1B666B}">
          <p14:sldIdLst>
            <p14:sldId id="298"/>
            <p14:sldId id="306"/>
            <p14:sldId id="292"/>
            <p14:sldId id="296"/>
            <p14:sldId id="291"/>
            <p14:sldId id="310"/>
            <p14:sldId id="307"/>
            <p14:sldId id="309"/>
            <p14:sldId id="297"/>
            <p14:sldId id="314"/>
            <p14:sldId id="315"/>
          </p14:sldIdLst>
        </p14:section>
        <p14:section name="CV" id="{50BF475A-5D97-4383-BCAB-09AADDCC8F5A}">
          <p14:sldIdLst>
            <p14:sldId id="316"/>
            <p14:sldId id="317"/>
            <p14:sldId id="318"/>
            <p14:sldId id="319"/>
            <p14:sldId id="320"/>
            <p14:sldId id="322"/>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2426" autoAdjust="0"/>
  </p:normalViewPr>
  <p:slideViewPr>
    <p:cSldViewPr snapToGrid="0">
      <p:cViewPr varScale="1">
        <p:scale>
          <a:sx n="89" d="100"/>
          <a:sy n="89" d="100"/>
        </p:scale>
        <p:origin x="137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0F0A3-BEA9-4568-A3A0-619779A37E46}" type="datetimeFigureOut">
              <a:rPr lang="zh-CN" altLang="en-US" smtClean="0"/>
              <a:t>2018/1/25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F921A-C251-4A85-B7CB-D697C0887896}" type="slidenum">
              <a:rPr lang="zh-CN" altLang="en-US" smtClean="0"/>
              <a:t>‹#›</a:t>
            </a:fld>
            <a:endParaRPr lang="zh-CN" altLang="en-US"/>
          </a:p>
        </p:txBody>
      </p:sp>
    </p:spTree>
    <p:extLst>
      <p:ext uri="{BB962C8B-B14F-4D97-AF65-F5344CB8AC3E}">
        <p14:creationId xmlns:p14="http://schemas.microsoft.com/office/powerpoint/2010/main" val="179957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102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同时其应用也更为广泛，利用</a:t>
            </a:r>
            <a:r>
              <a:rPr lang="en-US" altLang="zh-CN" b="1" dirty="0"/>
              <a:t>Azure</a:t>
            </a:r>
            <a:r>
              <a:rPr lang="zh-CN" altLang="en-US" b="1" dirty="0"/>
              <a:t>云平台的灵活性和可伸缩性以及</a:t>
            </a:r>
            <a:r>
              <a:rPr lang="en-US" altLang="zh-CN" b="1" dirty="0"/>
              <a:t>GPU</a:t>
            </a:r>
            <a:r>
              <a:rPr lang="zh-CN" altLang="en-US" b="1" dirty="0"/>
              <a:t>等硬件资源，可以在多种场合合理利用数据科学虚拟机。</a:t>
            </a:r>
            <a:endParaRPr lang="en-US" altLang="zh-CN" b="1" dirty="0"/>
          </a:p>
          <a:p>
            <a:endParaRPr lang="en-US" altLang="zh-CN" b="1" dirty="0"/>
          </a:p>
          <a:p>
            <a:r>
              <a:rPr lang="zh-CN" altLang="en-US" b="1" dirty="0"/>
              <a:t>比如，</a:t>
            </a:r>
            <a:endParaRPr lang="en-US" altLang="zh-CN" b="1" dirty="0"/>
          </a:p>
          <a:p>
            <a:r>
              <a:rPr lang="zh-CN" altLang="zh-CN" b="1" dirty="0"/>
              <a:t>在云中预配分析桌面</a:t>
            </a:r>
            <a:r>
              <a:rPr lang="zh-CN" altLang="en-US" b="1" dirty="0"/>
              <a:t>，</a:t>
            </a:r>
            <a:r>
              <a:rPr lang="zh-CN" altLang="zh-CN" dirty="0"/>
              <a:t>确保团队中的所有数据科学家具有可验证实验并促进协作的一致设置。 通过减少 sysadmin 负担并节省评估、安装和维护高级分析所需各种程序包所需的时间，它还降低了成本。</a:t>
            </a:r>
            <a:endParaRPr lang="en-US" altLang="zh-CN" dirty="0"/>
          </a:p>
          <a:p>
            <a:endParaRPr lang="en-US" altLang="zh-CN" dirty="0"/>
          </a:p>
          <a:p>
            <a:r>
              <a:rPr lang="zh-CN" altLang="en-US" dirty="0"/>
              <a:t>或者</a:t>
            </a:r>
            <a:r>
              <a:rPr lang="zh-CN" altLang="zh-CN" dirty="0"/>
              <a:t> </a:t>
            </a:r>
          </a:p>
          <a:p>
            <a:r>
              <a:rPr lang="zh-CN" altLang="en-US" b="1" dirty="0"/>
              <a:t>进行</a:t>
            </a:r>
            <a:r>
              <a:rPr lang="zh-CN" altLang="zh-CN" b="1" dirty="0"/>
              <a:t>数据科学训练和培训</a:t>
            </a:r>
            <a:r>
              <a:rPr lang="zh-CN" altLang="en-US" b="1" dirty="0"/>
              <a:t>的时候</a:t>
            </a:r>
            <a:r>
              <a:rPr lang="zh-CN" altLang="zh-CN" dirty="0"/>
              <a:t>确保学生设置一致，并可以预测示例运行情况。 </a:t>
            </a:r>
            <a:endParaRPr lang="en-US" altLang="zh-CN" dirty="0"/>
          </a:p>
          <a:p>
            <a:endParaRPr lang="en-US" altLang="zh-CN" b="1" dirty="0"/>
          </a:p>
          <a:p>
            <a:r>
              <a:rPr lang="zh-CN" altLang="en-US" b="1" dirty="0"/>
              <a:t>而</a:t>
            </a:r>
            <a:r>
              <a:rPr lang="zh-CN" altLang="zh-CN" b="1" dirty="0"/>
              <a:t>对于大型项目的按需弹性容量</a:t>
            </a:r>
            <a:r>
              <a:rPr lang="zh-CN" altLang="en-US" b="1" dirty="0"/>
              <a:t>，比如</a:t>
            </a:r>
            <a:r>
              <a:rPr lang="zh-CN" altLang="zh-CN" dirty="0"/>
              <a:t>数据科学编程马拉松/竞赛或大型数据建模和浏览需要扩展的硬件容量，通常持续时间比较短。 数据科学 VM 可有助于在支持需要运行高性能计算资源的扩展服务器上按照需要快速复制数据科学环境。</a:t>
            </a:r>
            <a:endParaRPr lang="en-US" altLang="zh-CN" dirty="0"/>
          </a:p>
          <a:p>
            <a:endParaRPr lang="en-US" altLang="zh-CN" dirty="0"/>
          </a:p>
          <a:p>
            <a:r>
              <a:rPr lang="zh-CN" altLang="en-US" dirty="0"/>
              <a:t>同样的对于</a:t>
            </a:r>
            <a:r>
              <a:rPr lang="zh-CN" altLang="zh-CN" b="1" dirty="0"/>
              <a:t>短期实验和评估</a:t>
            </a:r>
            <a:r>
              <a:rPr lang="zh-CN" altLang="en-US" b="1" dirty="0"/>
              <a:t>，</a:t>
            </a:r>
            <a:r>
              <a:rPr lang="zh-CN" altLang="zh-CN" dirty="0"/>
              <a:t>数据科学 VM 可用于评估或学习工具。</a:t>
            </a:r>
            <a:endParaRPr lang="en-US" altLang="zh-CN" dirty="0"/>
          </a:p>
          <a:p>
            <a:endParaRPr lang="zh-CN" altLang="zh-CN" dirty="0"/>
          </a:p>
          <a:p>
            <a:r>
              <a:rPr lang="zh-CN" altLang="en-US" b="1" dirty="0"/>
              <a:t>最最重要的就是进行</a:t>
            </a:r>
            <a:r>
              <a:rPr lang="zh-CN" altLang="zh-CN" b="1" dirty="0"/>
              <a:t>深度学习</a:t>
            </a:r>
            <a:r>
              <a:rPr lang="en-US" altLang="zh-CN" dirty="0"/>
              <a:t>GPU</a:t>
            </a:r>
            <a:r>
              <a:rPr lang="zh-CN" altLang="en-US" dirty="0"/>
              <a:t>加速，</a:t>
            </a:r>
            <a:r>
              <a:rPr lang="zh-CN" altLang="zh-CN" dirty="0"/>
              <a:t>用于在基于 GPU（图形处理单元）的硬件上使用深度学习算法的训练模型。</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17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11</a:t>
            </a:fld>
            <a:endParaRPr lang="zh-CN" altLang="en-US"/>
          </a:p>
        </p:txBody>
      </p:sp>
    </p:spTree>
    <p:extLst>
      <p:ext uri="{BB962C8B-B14F-4D97-AF65-F5344CB8AC3E}">
        <p14:creationId xmlns:p14="http://schemas.microsoft.com/office/powerpoint/2010/main" val="229524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dirty="0"/>
              <a:t>https://github.com/THULiusj/SentimentAnalytics-Keras-CNTK-LSTM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7059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13</a:t>
            </a:fld>
            <a:endParaRPr lang="zh-CN" altLang="en-US"/>
          </a:p>
        </p:txBody>
      </p:sp>
    </p:spTree>
    <p:extLst>
      <p:ext uri="{BB962C8B-B14F-4D97-AF65-F5344CB8AC3E}">
        <p14:creationId xmlns:p14="http://schemas.microsoft.com/office/powerpoint/2010/main" val="3725885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14</a:t>
            </a:fld>
            <a:endParaRPr lang="zh-CN" altLang="en-US"/>
          </a:p>
        </p:txBody>
      </p:sp>
    </p:spTree>
    <p:extLst>
      <p:ext uri="{BB962C8B-B14F-4D97-AF65-F5344CB8AC3E}">
        <p14:creationId xmlns:p14="http://schemas.microsoft.com/office/powerpoint/2010/main" val="298505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85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dirty="0"/>
              <a:t>https://github.com/THULiusj/BirdClassification-Keras-Tensorflow-Inception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3756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581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RPN?</a:t>
            </a:r>
            <a:r>
              <a:rPr lang="zh-CN" altLang="en-US"/>
              <a:t>这个怎么训练的？</a:t>
            </a:r>
            <a:endParaRPr lang="zh-CN" altLang="en-US" dirty="0"/>
          </a:p>
        </p:txBody>
      </p:sp>
      <p:sp>
        <p:nvSpPr>
          <p:cNvPr id="4" name="灯片编号占位符 3"/>
          <p:cNvSpPr>
            <a:spLocks noGrp="1"/>
          </p:cNvSpPr>
          <p:nvPr>
            <p:ph type="sldNum" sz="quarter" idx="10"/>
          </p:nvPr>
        </p:nvSpPr>
        <p:spPr/>
        <p:txBody>
          <a:bodyPr/>
          <a:lstStyle/>
          <a:p>
            <a:fld id="{54BF921A-C251-4A85-B7CB-D697C0887896}" type="slidenum">
              <a:rPr lang="zh-CN" altLang="en-US" smtClean="0"/>
              <a:t>18</a:t>
            </a:fld>
            <a:endParaRPr lang="zh-CN" altLang="en-US"/>
          </a:p>
        </p:txBody>
      </p:sp>
    </p:spTree>
    <p:extLst>
      <p:ext uri="{BB962C8B-B14F-4D97-AF65-F5344CB8AC3E}">
        <p14:creationId xmlns:p14="http://schemas.microsoft.com/office/powerpoint/2010/main" val="340877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dirty="0"/>
              <a:t>https://github.com/THULiusj/CosmicadDetection-Keras-Tensorflow-FasterRCNN</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2352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933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3</a:t>
            </a:fld>
            <a:endParaRPr lang="zh-CN" altLang="en-US"/>
          </a:p>
        </p:txBody>
      </p:sp>
    </p:spTree>
    <p:extLst>
      <p:ext uri="{BB962C8B-B14F-4D97-AF65-F5344CB8AC3E}">
        <p14:creationId xmlns:p14="http://schemas.microsoft.com/office/powerpoint/2010/main" val="13855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54BF921A-C251-4A85-B7CB-D697C0887896}" type="slidenum">
              <a:rPr lang="zh-CN" altLang="en-US" smtClean="0"/>
              <a:t>4</a:t>
            </a:fld>
            <a:endParaRPr lang="zh-CN" altLang="en-US"/>
          </a:p>
        </p:txBody>
      </p:sp>
    </p:spTree>
    <p:extLst>
      <p:ext uri="{BB962C8B-B14F-4D97-AF65-F5344CB8AC3E}">
        <p14:creationId xmlns:p14="http://schemas.microsoft.com/office/powerpoint/2010/main" val="16189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好了，说了这么多，那我们来看看数据科学虚拟机。该虚拟机充分利用</a:t>
            </a:r>
            <a:r>
              <a:rPr lang="en-US" altLang="zh-CN" dirty="0"/>
              <a:t>Azure</a:t>
            </a:r>
            <a:r>
              <a:rPr lang="zh-CN" altLang="en-US" dirty="0"/>
              <a:t>云平台的特性，支持多种操作系统，同时预装了多种不同的深度学习框架，包括微软认知工具包，</a:t>
            </a:r>
            <a:r>
              <a:rPr lang="en-US" altLang="zh-CN" dirty="0" err="1"/>
              <a:t>TensorFlow</a:t>
            </a:r>
            <a:r>
              <a:rPr lang="zh-CN" altLang="en-US" dirty="0"/>
              <a:t>，</a:t>
            </a:r>
            <a:r>
              <a:rPr lang="en-US" altLang="zh-CN" dirty="0"/>
              <a:t>Caffe</a:t>
            </a:r>
            <a:r>
              <a:rPr lang="zh-CN" altLang="en-US" dirty="0"/>
              <a:t>，</a:t>
            </a:r>
            <a:r>
              <a:rPr lang="en-US" altLang="zh-CN" dirty="0" err="1"/>
              <a:t>mxnet</a:t>
            </a:r>
            <a:r>
              <a:rPr lang="zh-CN" altLang="en-US" dirty="0"/>
              <a:t>以及</a:t>
            </a:r>
            <a:r>
              <a:rPr lang="en-US" altLang="zh-CN" dirty="0" err="1"/>
              <a:t>keras</a:t>
            </a:r>
            <a:r>
              <a:rPr lang="zh-CN" altLang="en-US" dirty="0"/>
              <a:t>等。并且预置</a:t>
            </a:r>
            <a:r>
              <a:rPr lang="en-US" altLang="zh-CN" dirty="0"/>
              <a:t>Python</a:t>
            </a:r>
            <a:r>
              <a:rPr lang="zh-CN" altLang="en-US" dirty="0"/>
              <a:t>和</a:t>
            </a:r>
            <a:r>
              <a:rPr lang="en-US" altLang="zh-CN" dirty="0"/>
              <a:t>R</a:t>
            </a:r>
            <a:r>
              <a:rPr lang="zh-CN" altLang="en-US" dirty="0"/>
              <a:t>环境供用户使用，可以充分利用</a:t>
            </a:r>
            <a:r>
              <a:rPr lang="en-US" altLang="zh-CN" dirty="0"/>
              <a:t>Azure</a:t>
            </a:r>
            <a:r>
              <a:rPr lang="zh-CN" altLang="en-US" dirty="0"/>
              <a:t>云平台上的</a:t>
            </a:r>
            <a:r>
              <a:rPr lang="en-US" altLang="zh-CN" dirty="0"/>
              <a:t>GPU</a:t>
            </a:r>
            <a:r>
              <a:rPr lang="zh-CN" altLang="en-US" dirty="0"/>
              <a:t>资源。</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1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NC: </a:t>
            </a:r>
            <a:r>
              <a:rPr lang="en-US" altLang="zh-CN" sz="1200" b="0" i="0" kern="1200" dirty="0">
                <a:solidFill>
                  <a:schemeClr val="tx1"/>
                </a:solidFill>
                <a:effectLst/>
                <a:latin typeface="+mn-lt"/>
                <a:ea typeface="+mn-ea"/>
                <a:cs typeface="+mn-cs"/>
              </a:rPr>
              <a:t>energy exploration applications, crash simulations, ray traced rendering,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NCv2: </a:t>
            </a:r>
            <a:r>
              <a:rPr lang="en-US" altLang="zh-CN" dirty="0">
                <a:solidFill>
                  <a:srgbClr val="222222"/>
                </a:solidFill>
                <a:latin typeface="segoe-ui_normal"/>
              </a:rPr>
              <a:t>These GPUs can provide more than 2x the computational performance of the current NC-series. Customers can take advantage of these updated GPUs for traditional HPC workloads such as reservoir modeling, DNA sequencing, protein analysis, Monte Carlo simulations, and others.</a:t>
            </a:r>
            <a:endParaRPr lang="zh-CN" altLang="en-US" dirty="0"/>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84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222222"/>
                </a:solidFill>
                <a:latin typeface="segoe-ui_normal"/>
              </a:rPr>
              <a:t>Customers can take advantage of these updated GPUs for traditional HPC workloads such as reservoir modeling, DNA sequencing, protein analysis, Monte Carlo simulations, and others.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BF921A-C251-4A85-B7CB-D697C0887896}" type="slidenum">
              <a:rPr lang="zh-CN" altLang="en-US" smtClean="0"/>
              <a:t>7</a:t>
            </a:fld>
            <a:endParaRPr lang="zh-CN" altLang="en-US"/>
          </a:p>
        </p:txBody>
      </p:sp>
    </p:spTree>
    <p:extLst>
      <p:ext uri="{BB962C8B-B14F-4D97-AF65-F5344CB8AC3E}">
        <p14:creationId xmlns:p14="http://schemas.microsoft.com/office/powerpoint/2010/main" val="2522812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ND: </a:t>
            </a:r>
            <a:r>
              <a:rPr lang="en-US" altLang="zh-CN" sz="1200" b="0" i="0" kern="1200" dirty="0">
                <a:solidFill>
                  <a:schemeClr val="tx1"/>
                </a:solidFill>
                <a:effectLst/>
                <a:latin typeface="+mn-lt"/>
                <a:ea typeface="+mn-ea"/>
                <a:cs typeface="+mn-cs"/>
              </a:rPr>
              <a:t>These instances provide excellent performance for single-precision floating point operations, for AI workloads utilizing Microsoft Cognitive Toolkit. The ND-series also offers a much larger GPU memory size (24 GB), enabling to fit much larger neural net models. </a:t>
            </a:r>
            <a:endParaRPr lang="zh-CN" altLang="en-US" dirty="0"/>
          </a:p>
        </p:txBody>
      </p:sp>
      <p:sp>
        <p:nvSpPr>
          <p:cNvPr id="4" name="灯片编号占位符 3"/>
          <p:cNvSpPr>
            <a:spLocks noGrp="1"/>
          </p:cNvSpPr>
          <p:nvPr>
            <p:ph type="sldNum" sz="quarter" idx="10"/>
          </p:nvPr>
        </p:nvSpPr>
        <p:spPr/>
        <p:txBody>
          <a:bodyPr/>
          <a:lstStyle/>
          <a:p>
            <a:fld id="{54BF921A-C251-4A85-B7CB-D697C0887896}" type="slidenum">
              <a:rPr lang="zh-CN" altLang="en-US" smtClean="0"/>
              <a:t>8</a:t>
            </a:fld>
            <a:endParaRPr lang="zh-CN" altLang="en-US"/>
          </a:p>
        </p:txBody>
      </p:sp>
    </p:spTree>
    <p:extLst>
      <p:ext uri="{BB962C8B-B14F-4D97-AF65-F5344CB8AC3E}">
        <p14:creationId xmlns:p14="http://schemas.microsoft.com/office/powerpoint/2010/main" val="227594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9</a:t>
            </a:fld>
            <a:endParaRPr lang="zh-CN" altLang="en-US"/>
          </a:p>
        </p:txBody>
      </p:sp>
    </p:spTree>
    <p:extLst>
      <p:ext uri="{BB962C8B-B14F-4D97-AF65-F5344CB8AC3E}">
        <p14:creationId xmlns:p14="http://schemas.microsoft.com/office/powerpoint/2010/main" val="3596215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2514600"/>
            <a:ext cx="12192000" cy="2514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20072" y="1647906"/>
            <a:ext cx="9969500" cy="861774"/>
          </a:xfrm>
          <a:prstGeom prst="rect">
            <a:avLst/>
          </a:prstGeom>
          <a:noFill/>
        </p:spPr>
        <p:txBody>
          <a:bodyPr wrap="square" rtlCol="0">
            <a:spAutoFit/>
          </a:bodyPr>
          <a:lstStyle/>
          <a:p>
            <a:r>
              <a:rPr lang="en-US" sz="4800" dirty="0">
                <a:solidFill>
                  <a:srgbClr val="000000">
                    <a:lumMod val="65000"/>
                    <a:lumOff val="35000"/>
                  </a:srgbClr>
                </a:solidFill>
                <a:latin typeface="Segoe UI Light" pitchFamily="34" charset="0"/>
                <a:ea typeface="Segoe UI" pitchFamily="34" charset="0"/>
                <a:cs typeface="Segoe UI Light" panose="020B0502040204020203" pitchFamily="34" charset="0"/>
              </a:rPr>
              <a:t>Microsoft</a:t>
            </a:r>
            <a:r>
              <a:rPr lang="en-US" baseline="100000" dirty="0">
                <a:solidFill>
                  <a:srgbClr val="000000">
                    <a:lumMod val="65000"/>
                    <a:lumOff val="35000"/>
                  </a:srgbClr>
                </a:solidFill>
                <a:latin typeface="Segoe UI Light" pitchFamily="34" charset="0"/>
                <a:ea typeface="Segoe UI" pitchFamily="34" charset="0"/>
                <a:cs typeface="Segoe UI Light" panose="020B0502040204020203" pitchFamily="34" charset="0"/>
              </a:rPr>
              <a:t>®</a:t>
            </a:r>
            <a:r>
              <a:rPr lang="en-US" sz="4400" dirty="0">
                <a:solidFill>
                  <a:srgbClr val="000000">
                    <a:lumMod val="65000"/>
                    <a:lumOff val="35000"/>
                  </a:srgbClr>
                </a:solidFill>
                <a:latin typeface="Segoe UI Light" pitchFamily="34" charset="0"/>
                <a:ea typeface="Segoe UI" pitchFamily="34" charset="0"/>
                <a:cs typeface="Segoe UI Light" panose="020B0502040204020203" pitchFamily="34" charset="0"/>
              </a:rPr>
              <a:t> </a:t>
            </a:r>
            <a:r>
              <a:rPr lang="en-US" sz="4800" dirty="0">
                <a:solidFill>
                  <a:srgbClr val="000000">
                    <a:lumMod val="65000"/>
                    <a:lumOff val="35000"/>
                  </a:srgbClr>
                </a:solidFill>
                <a:latin typeface="Segoe UI Light" pitchFamily="34" charset="0"/>
                <a:ea typeface="Segoe UI" pitchFamily="34" charset="0"/>
                <a:cs typeface="Segoe UI Light" panose="020B0502040204020203" pitchFamily="34" charset="0"/>
              </a:rPr>
              <a:t>Virtual Academy</a:t>
            </a:r>
          </a:p>
        </p:txBody>
      </p:sp>
      <p:pic>
        <p:nvPicPr>
          <p:cNvPr id="10" name="Picture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 y="2514600"/>
            <a:ext cx="4084320" cy="2514600"/>
          </a:xfrm>
          <a:prstGeom prst="rect">
            <a:avLst/>
          </a:prstGeom>
        </p:spPr>
      </p:pic>
      <p:sp>
        <p:nvSpPr>
          <p:cNvPr id="726019" name="Rectangle 3"/>
          <p:cNvSpPr>
            <a:spLocks noGrp="1" noChangeArrowheads="1"/>
          </p:cNvSpPr>
          <p:nvPr>
            <p:ph type="ctrTitle" sz="quarter" hasCustomPrompt="1"/>
          </p:nvPr>
        </p:nvSpPr>
        <p:spPr>
          <a:xfrm>
            <a:off x="4142377" y="2774736"/>
            <a:ext cx="7643223" cy="1129607"/>
          </a:xfrm>
          <a:ln algn="ctr"/>
        </p:spPr>
        <p:txBody>
          <a:bodyPr wrap="square" tIns="0" rIns="0" bIns="0">
            <a:spAutoFit/>
          </a:bodyPr>
          <a:lstStyle>
            <a:lvl1pPr algn="l">
              <a:spcBef>
                <a:spcPct val="60000"/>
              </a:spcBef>
              <a:buClr>
                <a:schemeClr val="hlink"/>
              </a:buClr>
              <a:buSzPct val="90000"/>
              <a:buFontTx/>
              <a:buNone/>
              <a:defRPr sz="8400" baseline="0">
                <a:solidFill>
                  <a:schemeClr val="bg1"/>
                </a:solidFill>
                <a:latin typeface="Segoe UI Light" panose="020B0502040204020203" pitchFamily="34" charset="0"/>
                <a:cs typeface="Segoe UI Light" panose="020B0502040204020203"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161729" y="3925328"/>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Course title</a:t>
            </a:r>
          </a:p>
        </p:txBody>
      </p:sp>
    </p:spTree>
    <p:extLst>
      <p:ext uri="{BB962C8B-B14F-4D97-AF65-F5344CB8AC3E}">
        <p14:creationId xmlns:p14="http://schemas.microsoft.com/office/powerpoint/2010/main" val="2870254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Click to edit Master title style</a:t>
            </a:r>
          </a:p>
        </p:txBody>
      </p:sp>
    </p:spTree>
    <p:extLst>
      <p:ext uri="{BB962C8B-B14F-4D97-AF65-F5344CB8AC3E}">
        <p14:creationId xmlns:p14="http://schemas.microsoft.com/office/powerpoint/2010/main" val="3718366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775" y="2870519"/>
            <a:ext cx="10365317" cy="740664"/>
          </a:xfrm>
          <a:noFill/>
        </p:spPr>
        <p:txBody>
          <a:bodyPr/>
          <a:lstStyle>
            <a:lvl1pPr algn="ctr">
              <a:defRPr sz="4000"/>
            </a:lvl1pPr>
          </a:lstStyle>
          <a:p>
            <a:r>
              <a:rPr lang="en-US" dirty="0"/>
              <a:t>Click to edit Master title style</a:t>
            </a:r>
          </a:p>
        </p:txBody>
      </p:sp>
    </p:spTree>
    <p:extLst>
      <p:ext uri="{BB962C8B-B14F-4D97-AF65-F5344CB8AC3E}">
        <p14:creationId xmlns:p14="http://schemas.microsoft.com/office/powerpoint/2010/main" val="2160875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17961" cy="1587999"/>
          </a:xfrm>
        </p:spPr>
        <p:txBody>
          <a:bodyPr/>
          <a:lstStyle>
            <a:lvl1pPr>
              <a:defRPr>
                <a:solidFill>
                  <a:schemeClr val="bg1">
                    <a:lumMod val="95000"/>
                  </a:schemeClr>
                </a:solidFill>
                <a:latin typeface="+mj-lt"/>
              </a:defRPr>
            </a:lvl1pPr>
            <a:lvl2pPr>
              <a:defRPr>
                <a:solidFill>
                  <a:schemeClr val="bg1">
                    <a:lumMod val="95000"/>
                  </a:schemeClr>
                </a:solidFill>
                <a:latin typeface="+mj-lt"/>
              </a:defRPr>
            </a:lvl2pPr>
            <a:lvl3pPr>
              <a:defRPr>
                <a:solidFill>
                  <a:schemeClr val="bg1">
                    <a:lumMod val="95000"/>
                  </a:schemeClr>
                </a:solidFill>
                <a:latin typeface="+mj-lt"/>
              </a:defRPr>
            </a:lvl3pPr>
            <a:lvl4pPr>
              <a:defRPr>
                <a:solidFill>
                  <a:schemeClr val="bg1">
                    <a:lumMod val="95000"/>
                  </a:schemeClr>
                </a:solidFill>
                <a:latin typeface="+mj-lt"/>
              </a:defRPr>
            </a:lvl4pPr>
            <a:lvl5pPr>
              <a:defRPr>
                <a:solidFill>
                  <a:schemeClr val="bg1">
                    <a:lumMod val="9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bg1">
                    <a:lumMod val="95000"/>
                  </a:schemeClr>
                </a:solidFill>
                <a:latin typeface="+mj-lt"/>
              </a:defRPr>
            </a:lvl1pPr>
          </a:lstStyle>
          <a:p>
            <a:r>
              <a:rPr lang="en-US"/>
              <a:t>Click to edit Master title style</a:t>
            </a:r>
          </a:p>
        </p:txBody>
      </p:sp>
    </p:spTree>
    <p:extLst>
      <p:ext uri="{BB962C8B-B14F-4D97-AF65-F5344CB8AC3E}">
        <p14:creationId xmlns:p14="http://schemas.microsoft.com/office/powerpoint/2010/main" val="19189114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87999"/>
          </a:xfrm>
        </p:spPr>
        <p:txBody>
          <a:bodyPr>
            <a:spAutoFit/>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lumMod val="95000"/>
                  </a:schemeClr>
                </a:solidFill>
              </a:defRPr>
            </a:lvl1pPr>
          </a:lstStyle>
          <a:p>
            <a:r>
              <a:rPr lang="en-US" dirty="0"/>
              <a:t>Click to edit Master title style</a:t>
            </a:r>
          </a:p>
        </p:txBody>
      </p:sp>
    </p:spTree>
    <p:extLst>
      <p:ext uri="{BB962C8B-B14F-4D97-AF65-F5344CB8AC3E}">
        <p14:creationId xmlns:p14="http://schemas.microsoft.com/office/powerpoint/2010/main" val="30723934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05859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5" y="6029312"/>
            <a:ext cx="1673267" cy="368686"/>
          </a:xfrm>
          <a:prstGeom prst="rect">
            <a:avLst/>
          </a:prstGeom>
        </p:spPr>
      </p:pic>
    </p:spTree>
    <p:extLst>
      <p:ext uri="{BB962C8B-B14F-4D97-AF65-F5344CB8AC3E}">
        <p14:creationId xmlns:p14="http://schemas.microsoft.com/office/powerpoint/2010/main" val="242435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41234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3843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16180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093938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742303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65487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95970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5209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08118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1498783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1865765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06189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29953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127978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35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Click to edit Master title style</a:t>
            </a:r>
          </a:p>
        </p:txBody>
      </p:sp>
    </p:spTree>
    <p:extLst>
      <p:ext uri="{BB962C8B-B14F-4D97-AF65-F5344CB8AC3E}">
        <p14:creationId xmlns:p14="http://schemas.microsoft.com/office/powerpoint/2010/main" val="20676236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64938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39660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324376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5444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9086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640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5822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34920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1037717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22135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775" y="2870519"/>
            <a:ext cx="10365317" cy="740664"/>
          </a:xfrm>
          <a:noFill/>
        </p:spPr>
        <p:txBody>
          <a:bodyPr/>
          <a:lstStyle>
            <a:lvl1pPr algn="ctr">
              <a:defRPr sz="4000"/>
            </a:lvl1pPr>
          </a:lstStyle>
          <a:p>
            <a:r>
              <a:rPr lang="en-US" dirty="0"/>
              <a:t>Click to edit Master title style</a:t>
            </a:r>
          </a:p>
        </p:txBody>
      </p:sp>
    </p:spTree>
    <p:extLst>
      <p:ext uri="{BB962C8B-B14F-4D97-AF65-F5344CB8AC3E}">
        <p14:creationId xmlns:p14="http://schemas.microsoft.com/office/powerpoint/2010/main" val="27724878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03498485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199" y="1"/>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830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17961" cy="1587999"/>
          </a:xfrm>
        </p:spPr>
        <p:txBody>
          <a:bodyPr/>
          <a:lstStyle>
            <a:lvl1pPr>
              <a:defRPr>
                <a:solidFill>
                  <a:schemeClr val="bg1">
                    <a:lumMod val="95000"/>
                  </a:schemeClr>
                </a:solidFill>
                <a:latin typeface="+mj-lt"/>
              </a:defRPr>
            </a:lvl1pPr>
            <a:lvl2pPr>
              <a:defRPr>
                <a:solidFill>
                  <a:schemeClr val="bg1">
                    <a:lumMod val="95000"/>
                  </a:schemeClr>
                </a:solidFill>
                <a:latin typeface="+mj-lt"/>
              </a:defRPr>
            </a:lvl2pPr>
            <a:lvl3pPr>
              <a:defRPr>
                <a:solidFill>
                  <a:schemeClr val="bg1">
                    <a:lumMod val="95000"/>
                  </a:schemeClr>
                </a:solidFill>
                <a:latin typeface="+mj-lt"/>
              </a:defRPr>
            </a:lvl3pPr>
            <a:lvl4pPr>
              <a:defRPr>
                <a:solidFill>
                  <a:schemeClr val="bg1">
                    <a:lumMod val="95000"/>
                  </a:schemeClr>
                </a:solidFill>
                <a:latin typeface="+mj-lt"/>
              </a:defRPr>
            </a:lvl4pPr>
            <a:lvl5pPr>
              <a:defRPr>
                <a:solidFill>
                  <a:schemeClr val="bg1">
                    <a:lumMod val="9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bg1">
                    <a:lumMod val="95000"/>
                  </a:schemeClr>
                </a:solidFill>
                <a:latin typeface="+mj-lt"/>
              </a:defRPr>
            </a:lvl1pPr>
          </a:lstStyle>
          <a:p>
            <a:r>
              <a:rPr lang="en-US"/>
              <a:t>Click to edit Master title style</a:t>
            </a:r>
          </a:p>
        </p:txBody>
      </p:sp>
    </p:spTree>
    <p:extLst>
      <p:ext uri="{BB962C8B-B14F-4D97-AF65-F5344CB8AC3E}">
        <p14:creationId xmlns:p14="http://schemas.microsoft.com/office/powerpoint/2010/main" val="21970587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87999"/>
          </a:xfrm>
        </p:spPr>
        <p:txBody>
          <a:bodyPr>
            <a:spAutoFit/>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lumMod val="95000"/>
                  </a:schemeClr>
                </a:solidFill>
              </a:defRPr>
            </a:lvl1pPr>
          </a:lstStyle>
          <a:p>
            <a:r>
              <a:rPr lang="en-US" dirty="0"/>
              <a:t>Click to edit Master title style</a:t>
            </a:r>
          </a:p>
        </p:txBody>
      </p:sp>
    </p:spTree>
    <p:extLst>
      <p:ext uri="{BB962C8B-B14F-4D97-AF65-F5344CB8AC3E}">
        <p14:creationId xmlns:p14="http://schemas.microsoft.com/office/powerpoint/2010/main" val="11251859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183378108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2514600"/>
            <a:ext cx="12192000" cy="2514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20072" y="1647906"/>
            <a:ext cx="9969500" cy="861774"/>
          </a:xfrm>
          <a:prstGeom prst="rect">
            <a:avLst/>
          </a:prstGeom>
          <a:noFill/>
        </p:spPr>
        <p:txBody>
          <a:bodyPr wrap="square" rtlCol="0">
            <a:spAutoFit/>
          </a:bodyPr>
          <a:lstStyle/>
          <a:p>
            <a:r>
              <a:rPr lang="en-US" sz="4800" dirty="0">
                <a:solidFill>
                  <a:srgbClr val="000000">
                    <a:lumMod val="65000"/>
                    <a:lumOff val="35000"/>
                  </a:srgbClr>
                </a:solidFill>
                <a:latin typeface="Segoe UI Light" pitchFamily="34" charset="0"/>
                <a:ea typeface="Segoe UI" pitchFamily="34" charset="0"/>
                <a:cs typeface="Segoe UI Light" panose="020B0502040204020203" pitchFamily="34" charset="0"/>
              </a:rPr>
              <a:t>Microsoft</a:t>
            </a:r>
            <a:r>
              <a:rPr lang="en-US" baseline="100000" dirty="0">
                <a:solidFill>
                  <a:srgbClr val="000000">
                    <a:lumMod val="65000"/>
                    <a:lumOff val="35000"/>
                  </a:srgbClr>
                </a:solidFill>
                <a:latin typeface="Segoe UI Light" pitchFamily="34" charset="0"/>
                <a:ea typeface="Segoe UI" pitchFamily="34" charset="0"/>
                <a:cs typeface="Segoe UI Light" panose="020B0502040204020203" pitchFamily="34" charset="0"/>
              </a:rPr>
              <a:t>®</a:t>
            </a:r>
            <a:r>
              <a:rPr lang="en-US" sz="4400" dirty="0">
                <a:solidFill>
                  <a:srgbClr val="000000">
                    <a:lumMod val="65000"/>
                    <a:lumOff val="35000"/>
                  </a:srgbClr>
                </a:solidFill>
                <a:latin typeface="Segoe UI Light" pitchFamily="34" charset="0"/>
                <a:ea typeface="Segoe UI" pitchFamily="34" charset="0"/>
                <a:cs typeface="Segoe UI Light" panose="020B0502040204020203" pitchFamily="34" charset="0"/>
              </a:rPr>
              <a:t> </a:t>
            </a:r>
            <a:r>
              <a:rPr lang="en-US" altLang="zh-CN" sz="4800" dirty="0">
                <a:solidFill>
                  <a:srgbClr val="000000">
                    <a:lumMod val="65000"/>
                    <a:lumOff val="35000"/>
                  </a:srgbClr>
                </a:solidFill>
                <a:latin typeface="Segoe UI Light" pitchFamily="34" charset="0"/>
                <a:ea typeface="Segoe UI" pitchFamily="34" charset="0"/>
                <a:cs typeface="Segoe UI Light" panose="020B0502040204020203" pitchFamily="34" charset="0"/>
              </a:rPr>
              <a:t>Technical Kit</a:t>
            </a:r>
            <a:endParaRPr lang="en-US" sz="4800" dirty="0">
              <a:solidFill>
                <a:srgbClr val="000000">
                  <a:lumMod val="65000"/>
                  <a:lumOff val="35000"/>
                </a:srgbClr>
              </a:solidFill>
              <a:latin typeface="Segoe UI Light" pitchFamily="34" charset="0"/>
              <a:ea typeface="Segoe UI" pitchFamily="34" charset="0"/>
              <a:cs typeface="Segoe UI Light" panose="020B0502040204020203" pitchFamily="34" charset="0"/>
            </a:endParaRPr>
          </a:p>
        </p:txBody>
      </p:sp>
      <p:pic>
        <p:nvPicPr>
          <p:cNvPr id="10" name="Picture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 y="2514600"/>
            <a:ext cx="4084320" cy="2514600"/>
          </a:xfrm>
          <a:prstGeom prst="rect">
            <a:avLst/>
          </a:prstGeom>
        </p:spPr>
      </p:pic>
      <p:sp>
        <p:nvSpPr>
          <p:cNvPr id="726019" name="Rectangle 3"/>
          <p:cNvSpPr>
            <a:spLocks noGrp="1" noChangeArrowheads="1"/>
          </p:cNvSpPr>
          <p:nvPr>
            <p:ph type="ctrTitle" sz="quarter" hasCustomPrompt="1"/>
          </p:nvPr>
        </p:nvSpPr>
        <p:spPr>
          <a:xfrm>
            <a:off x="4142377" y="2774736"/>
            <a:ext cx="7643223" cy="1129607"/>
          </a:xfrm>
          <a:ln algn="ctr"/>
        </p:spPr>
        <p:txBody>
          <a:bodyPr wrap="square" tIns="0" rIns="0" bIns="0">
            <a:spAutoFit/>
          </a:bodyPr>
          <a:lstStyle>
            <a:lvl1pPr algn="l">
              <a:spcBef>
                <a:spcPct val="60000"/>
              </a:spcBef>
              <a:buClr>
                <a:schemeClr val="hlink"/>
              </a:buClr>
              <a:buSzPct val="90000"/>
              <a:buFontTx/>
              <a:buNone/>
              <a:defRPr sz="8400" baseline="0">
                <a:solidFill>
                  <a:schemeClr val="bg1"/>
                </a:solidFill>
                <a:latin typeface="Segoe UI Light" panose="020B0502040204020203" pitchFamily="34" charset="0"/>
                <a:cs typeface="Segoe UI Light" panose="020B0502040204020203"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161729" y="3925328"/>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Course title</a:t>
            </a:r>
          </a:p>
        </p:txBody>
      </p:sp>
    </p:spTree>
    <p:extLst>
      <p:ext uri="{BB962C8B-B14F-4D97-AF65-F5344CB8AC3E}">
        <p14:creationId xmlns:p14="http://schemas.microsoft.com/office/powerpoint/2010/main" val="2441608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734968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Light" panose="020B0502040204020203" pitchFamily="34" charset="0"/>
              <a:cs typeface="Segoe UI Light" panose="020B0502040204020203" pitchFamily="34" charset="0"/>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solidFill>
                <a:srgbClr val="000000"/>
              </a:solidFill>
              <a:latin typeface="Segoe UI Light" panose="020B0502040204020203" pitchFamily="34" charset="0"/>
              <a:cs typeface="Segoe UI Light" panose="020B0502040204020203" pitchFamily="34" charset="0"/>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7891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Light" panose="020B0502040204020203" pitchFamily="34" charset="0"/>
              <a:cs typeface="Segoe UI Light" panose="020B0502040204020203" pitchFamily="34" charset="0"/>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solidFill>
                <a:srgbClr val="000000"/>
              </a:solidFill>
              <a:latin typeface="Segoe UI Light" panose="020B0502040204020203" pitchFamily="34" charset="0"/>
              <a:cs typeface="Segoe UI Light" panose="020B0502040204020203" pitchFamily="34" charset="0"/>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186053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719" r:id="rId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463182947"/>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ill.apache.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bwMode="ltGray">
          <a:xfrm>
            <a:off x="863" y="2150597"/>
            <a:ext cx="12190273" cy="1158594"/>
          </a:xfrm>
          <a:prstGeom prst="rect">
            <a:avLst/>
          </a:prstGeom>
          <a:noFill/>
        </p:spPr>
        <p:txBody>
          <a:bodyPr lIns="146284" tIns="91427" rIns="146284" bIns="91427"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algn="ctr" defTabSz="914192">
              <a:defRPr/>
            </a:pPr>
            <a:r>
              <a:rPr lang="zh-CN" altLang="en-US" sz="4800" spc="0" dirty="0">
                <a:latin typeface="Segoe UI Light"/>
              </a:rPr>
              <a:t>如何在</a:t>
            </a:r>
            <a:r>
              <a:rPr lang="en-US" altLang="zh-CN" sz="4800" spc="0" dirty="0">
                <a:latin typeface="Segoe UI Light"/>
              </a:rPr>
              <a:t>Azure</a:t>
            </a:r>
            <a:r>
              <a:rPr lang="zh-CN" altLang="en-US" sz="4800" spc="0" dirty="0">
                <a:latin typeface="Segoe UI Light"/>
              </a:rPr>
              <a:t>上进行</a:t>
            </a:r>
            <a:r>
              <a:rPr lang="en-US" altLang="zh-CN" sz="4800" spc="0" dirty="0">
                <a:latin typeface="Segoe UI Light"/>
              </a:rPr>
              <a:t>Deep Learning</a:t>
            </a:r>
            <a:endParaRPr lang="en-US" sz="4800" spc="0" dirty="0">
              <a:latin typeface="Segoe UI Light"/>
            </a:endParaRPr>
          </a:p>
        </p:txBody>
      </p:sp>
      <p:pic>
        <p:nvPicPr>
          <p:cNvPr id="18" name="Picture 1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bwMode="gray">
          <a:xfrm>
            <a:off x="10049201" y="5897478"/>
            <a:ext cx="2141934" cy="960036"/>
          </a:xfrm>
          <a:prstGeom prst="rect">
            <a:avLst/>
          </a:prstGeom>
        </p:spPr>
      </p:pic>
      <p:sp>
        <p:nvSpPr>
          <p:cNvPr id="2" name="文本框 1">
            <a:extLst>
              <a:ext uri="{FF2B5EF4-FFF2-40B4-BE49-F238E27FC236}">
                <a16:creationId xmlns:a16="http://schemas.microsoft.com/office/drawing/2014/main" id="{372F7820-9E8D-4326-8C0E-F09B3FA2CA56}"/>
              </a:ext>
            </a:extLst>
          </p:cNvPr>
          <p:cNvSpPr txBox="1"/>
          <p:nvPr/>
        </p:nvSpPr>
        <p:spPr>
          <a:xfrm>
            <a:off x="194537" y="5296552"/>
            <a:ext cx="5602655" cy="1418114"/>
          </a:xfrm>
          <a:prstGeom prst="rect">
            <a:avLst/>
          </a:prstGeom>
          <a:noFill/>
        </p:spPr>
        <p:txBody>
          <a:bodyPr wrap="square" lIns="179285" tIns="143428" rIns="179285" bIns="143428" rtlCol="0">
            <a:spAutoFit/>
          </a:bodyPr>
          <a:lstStyle/>
          <a:p>
            <a:pPr>
              <a:lnSpc>
                <a:spcPct val="90000"/>
              </a:lnSpc>
              <a:spcAft>
                <a:spcPts val="588"/>
              </a:spcAft>
            </a:pPr>
            <a:r>
              <a:rPr lang="zh-CN" altLang="en-US" sz="2353" dirty="0">
                <a:solidFill>
                  <a:schemeClr val="bg1"/>
                </a:solidFill>
              </a:rPr>
              <a:t>刘士君</a:t>
            </a:r>
            <a:endParaRPr lang="en-US" altLang="zh-CN" sz="2353" dirty="0">
              <a:solidFill>
                <a:schemeClr val="bg1"/>
              </a:solidFill>
            </a:endParaRPr>
          </a:p>
          <a:p>
            <a:pPr>
              <a:lnSpc>
                <a:spcPct val="90000"/>
              </a:lnSpc>
              <a:spcAft>
                <a:spcPts val="588"/>
              </a:spcAft>
            </a:pPr>
            <a:r>
              <a:rPr lang="zh-CN" altLang="en-US" sz="2353" dirty="0">
                <a:solidFill>
                  <a:schemeClr val="bg1"/>
                </a:solidFill>
              </a:rPr>
              <a:t>微软创新技术合作事业部 技术顾问</a:t>
            </a:r>
            <a:endParaRPr lang="en-US" altLang="zh-CN" sz="2353" dirty="0">
              <a:solidFill>
                <a:schemeClr val="bg1"/>
              </a:solidFill>
            </a:endParaRPr>
          </a:p>
          <a:p>
            <a:pPr>
              <a:lnSpc>
                <a:spcPct val="90000"/>
              </a:lnSpc>
              <a:spcAft>
                <a:spcPts val="588"/>
              </a:spcAft>
            </a:pPr>
            <a:r>
              <a:rPr lang="en-US" altLang="zh-CN" sz="2353" dirty="0">
                <a:solidFill>
                  <a:schemeClr val="bg1"/>
                </a:solidFill>
              </a:rPr>
              <a:t>shliup@microsoft.com</a:t>
            </a:r>
            <a:endParaRPr lang="zh-CN" altLang="en-US" sz="2353" dirty="0" err="1">
              <a:solidFill>
                <a:schemeClr val="bg1"/>
              </a:solidFill>
            </a:endParaRPr>
          </a:p>
        </p:txBody>
      </p:sp>
    </p:spTree>
    <p:extLst>
      <p:ext uri="{BB962C8B-B14F-4D97-AF65-F5344CB8AC3E}">
        <p14:creationId xmlns:p14="http://schemas.microsoft.com/office/powerpoint/2010/main" val="17762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Azure Data Science VM Key Scenarios </a:t>
            </a:r>
            <a:endParaRPr lang="zh-CN" altLang="en-US" dirty="0"/>
          </a:p>
        </p:txBody>
      </p:sp>
      <p:sp>
        <p:nvSpPr>
          <p:cNvPr id="3" name="Text Placeholder 2"/>
          <p:cNvSpPr>
            <a:spLocks noGrp="1"/>
          </p:cNvSpPr>
          <p:nvPr>
            <p:ph type="body" idx="1"/>
          </p:nvPr>
        </p:nvSpPr>
        <p:spPr/>
        <p:txBody>
          <a:bodyPr/>
          <a:lstStyle/>
          <a:p>
            <a:r>
              <a:rPr lang="en-US" altLang="zh-CN" dirty="0"/>
              <a:t>Preconfigured analytics desktop in the cloud</a:t>
            </a:r>
          </a:p>
          <a:p>
            <a:endParaRPr lang="en-US" altLang="zh-CN" b="1" dirty="0"/>
          </a:p>
          <a:p>
            <a:r>
              <a:rPr lang="en-US" altLang="zh-CN" dirty="0"/>
              <a:t>Data science training and education</a:t>
            </a:r>
          </a:p>
          <a:p>
            <a:endParaRPr lang="en-US" altLang="zh-CN" b="1" dirty="0"/>
          </a:p>
          <a:p>
            <a:r>
              <a:rPr lang="en-US" altLang="zh-CN" dirty="0"/>
              <a:t>On-demand elastic capacity for large-scale projects</a:t>
            </a:r>
          </a:p>
          <a:p>
            <a:endParaRPr lang="en-US" altLang="zh-CN" b="1" dirty="0"/>
          </a:p>
          <a:p>
            <a:r>
              <a:rPr lang="en-US" altLang="zh-CN" dirty="0"/>
              <a:t>Short-term experimentation and evaluation</a:t>
            </a:r>
          </a:p>
          <a:p>
            <a:endParaRPr lang="zh-CN" altLang="zh-CN" dirty="0"/>
          </a:p>
          <a:p>
            <a:r>
              <a:rPr lang="en-US" altLang="zh-CN" dirty="0"/>
              <a:t>Deep learning GPU Acceleration</a:t>
            </a:r>
          </a:p>
          <a:p>
            <a:endParaRPr lang="en-US" altLang="zh-CN" b="1" dirty="0"/>
          </a:p>
          <a:p>
            <a:endParaRPr lang="zh-CN" altLang="zh-CN" b="1" dirty="0"/>
          </a:p>
        </p:txBody>
      </p:sp>
    </p:spTree>
    <p:extLst>
      <p:ext uri="{BB962C8B-B14F-4D97-AF65-F5344CB8AC3E}">
        <p14:creationId xmlns:p14="http://schemas.microsoft.com/office/powerpoint/2010/main" val="37579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7D2CB-CCFE-41E3-9959-6FFECFB57A89}"/>
              </a:ext>
            </a:extLst>
          </p:cNvPr>
          <p:cNvSpPr>
            <a:spLocks noGrp="1"/>
          </p:cNvSpPr>
          <p:nvPr>
            <p:ph type="title"/>
          </p:nvPr>
        </p:nvSpPr>
        <p:spPr>
          <a:xfrm>
            <a:off x="269240" y="2610681"/>
            <a:ext cx="11655840" cy="899665"/>
          </a:xfrm>
        </p:spPr>
        <p:txBody>
          <a:bodyPr/>
          <a:lstStyle/>
          <a:p>
            <a:r>
              <a:rPr lang="zh-CN" altLang="en-US" dirty="0"/>
              <a:t>演示：如何创建</a:t>
            </a:r>
            <a:r>
              <a:rPr lang="en-US" altLang="zh-CN" dirty="0"/>
              <a:t>DSVM</a:t>
            </a:r>
            <a:endParaRPr lang="zh-CN" altLang="en-US" dirty="0"/>
          </a:p>
        </p:txBody>
      </p:sp>
    </p:spTree>
    <p:extLst>
      <p:ext uri="{BB962C8B-B14F-4D97-AF65-F5344CB8AC3E}">
        <p14:creationId xmlns:p14="http://schemas.microsoft.com/office/powerpoint/2010/main" val="24153948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7D2CB-CCFE-41E3-9959-6FFECFB57A89}"/>
              </a:ext>
            </a:extLst>
          </p:cNvPr>
          <p:cNvSpPr>
            <a:spLocks noGrp="1"/>
          </p:cNvSpPr>
          <p:nvPr>
            <p:ph type="title"/>
          </p:nvPr>
        </p:nvSpPr>
        <p:spPr>
          <a:xfrm>
            <a:off x="269240" y="2610681"/>
            <a:ext cx="11655840" cy="899665"/>
          </a:xfrm>
        </p:spPr>
        <p:txBody>
          <a:bodyPr/>
          <a:lstStyle/>
          <a:p>
            <a:r>
              <a:rPr lang="zh-CN" altLang="en-US" dirty="0"/>
              <a:t>演示：</a:t>
            </a:r>
            <a:r>
              <a:rPr lang="en-US" altLang="zh-CN" dirty="0"/>
              <a:t>DSVM + </a:t>
            </a:r>
            <a:r>
              <a:rPr lang="en-US" altLang="zh-CN" dirty="0" err="1"/>
              <a:t>Keras</a:t>
            </a:r>
            <a:r>
              <a:rPr lang="en-US" altLang="zh-CN" dirty="0"/>
              <a:t> + CNTK</a:t>
            </a:r>
            <a:br>
              <a:rPr lang="en-US" altLang="zh-CN" dirty="0"/>
            </a:br>
            <a:r>
              <a:rPr lang="en-US" altLang="zh-CN" dirty="0"/>
              <a:t>		+ Sentiment Analytics</a:t>
            </a:r>
            <a:endParaRPr lang="zh-CN" altLang="en-US" dirty="0"/>
          </a:p>
        </p:txBody>
      </p:sp>
    </p:spTree>
    <p:extLst>
      <p:ext uri="{BB962C8B-B14F-4D97-AF65-F5344CB8AC3E}">
        <p14:creationId xmlns:p14="http://schemas.microsoft.com/office/powerpoint/2010/main" val="26066231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B8B5F-32E2-4B67-9F9C-A4B5E732CC4D}"/>
              </a:ext>
            </a:extLst>
          </p:cNvPr>
          <p:cNvSpPr>
            <a:spLocks noGrp="1"/>
          </p:cNvSpPr>
          <p:nvPr>
            <p:ph type="title"/>
          </p:nvPr>
        </p:nvSpPr>
        <p:spPr/>
        <p:txBody>
          <a:bodyPr/>
          <a:lstStyle/>
          <a:p>
            <a:r>
              <a:rPr lang="en-US" altLang="zh-CN" dirty="0"/>
              <a:t>Computer Vision</a:t>
            </a:r>
            <a:endParaRPr lang="zh-CN" altLang="en-US" dirty="0"/>
          </a:p>
        </p:txBody>
      </p:sp>
      <p:sp>
        <p:nvSpPr>
          <p:cNvPr id="3" name="文本占位符 2">
            <a:extLst>
              <a:ext uri="{FF2B5EF4-FFF2-40B4-BE49-F238E27FC236}">
                <a16:creationId xmlns:a16="http://schemas.microsoft.com/office/drawing/2014/main" id="{40A4F83B-B0C1-4103-8D9E-E51B3F3BC493}"/>
              </a:ext>
            </a:extLst>
          </p:cNvPr>
          <p:cNvSpPr>
            <a:spLocks noGrp="1"/>
          </p:cNvSpPr>
          <p:nvPr>
            <p:ph type="body" idx="1"/>
          </p:nvPr>
        </p:nvSpPr>
        <p:spPr/>
        <p:txBody>
          <a:bodyPr/>
          <a:lstStyle/>
          <a:p>
            <a:pPr>
              <a:lnSpc>
                <a:spcPct val="150000"/>
              </a:lnSpc>
            </a:pPr>
            <a:r>
              <a:rPr lang="en-US" altLang="zh-CN" b="1" dirty="0"/>
              <a:t>Image Classification</a:t>
            </a:r>
          </a:p>
          <a:p>
            <a:pPr>
              <a:lnSpc>
                <a:spcPct val="150000"/>
              </a:lnSpc>
            </a:pPr>
            <a:r>
              <a:rPr lang="en-US" altLang="zh-CN" b="1" dirty="0"/>
              <a:t>Object Detection</a:t>
            </a:r>
          </a:p>
          <a:p>
            <a:pPr>
              <a:lnSpc>
                <a:spcPct val="150000"/>
              </a:lnSpc>
            </a:pPr>
            <a:r>
              <a:rPr lang="en-US" altLang="zh-CN" dirty="0"/>
              <a:t>Image Segmentation</a:t>
            </a:r>
          </a:p>
          <a:p>
            <a:pPr>
              <a:lnSpc>
                <a:spcPct val="150000"/>
              </a:lnSpc>
            </a:pPr>
            <a:r>
              <a:rPr lang="en-US" altLang="zh-CN" dirty="0"/>
              <a:t>……</a:t>
            </a:r>
            <a:endParaRPr lang="zh-CN" altLang="en-US" dirty="0"/>
          </a:p>
        </p:txBody>
      </p:sp>
      <p:pic>
        <p:nvPicPr>
          <p:cNvPr id="6" name="图片 5">
            <a:extLst>
              <a:ext uri="{FF2B5EF4-FFF2-40B4-BE49-F238E27FC236}">
                <a16:creationId xmlns:a16="http://schemas.microsoft.com/office/drawing/2014/main" id="{29439EB9-AFEB-439F-B403-FF4877045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555" y="1004191"/>
            <a:ext cx="2297487" cy="2297487"/>
          </a:xfrm>
          <a:prstGeom prst="rect">
            <a:avLst/>
          </a:prstGeom>
        </p:spPr>
      </p:pic>
      <p:pic>
        <p:nvPicPr>
          <p:cNvPr id="8" name="图片 7">
            <a:extLst>
              <a:ext uri="{FF2B5EF4-FFF2-40B4-BE49-F238E27FC236}">
                <a16:creationId xmlns:a16="http://schemas.microsoft.com/office/drawing/2014/main" id="{0E702084-EEA4-4C40-B0A5-B56E7F81E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298" y="2598762"/>
            <a:ext cx="3410217" cy="2557663"/>
          </a:xfrm>
          <a:prstGeom prst="rect">
            <a:avLst/>
          </a:prstGeom>
        </p:spPr>
      </p:pic>
      <p:pic>
        <p:nvPicPr>
          <p:cNvPr id="6147" name="Picture 3" descr="See the source image">
            <a:extLst>
              <a:ext uri="{FF2B5EF4-FFF2-40B4-BE49-F238E27FC236}">
                <a16:creationId xmlns:a16="http://schemas.microsoft.com/office/drawing/2014/main" id="{391F7CF2-C8E7-47E2-8D47-2AE83D55E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7478" y="4077556"/>
            <a:ext cx="3681370" cy="278044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2A54301-742F-4667-A360-6259455C2C66}"/>
              </a:ext>
            </a:extLst>
          </p:cNvPr>
          <p:cNvSpPr txBox="1"/>
          <p:nvPr/>
        </p:nvSpPr>
        <p:spPr>
          <a:xfrm>
            <a:off x="6773751" y="1021215"/>
            <a:ext cx="785309" cy="369332"/>
          </a:xfrm>
          <a:prstGeom prst="rect">
            <a:avLst/>
          </a:prstGeom>
          <a:noFill/>
        </p:spPr>
        <p:txBody>
          <a:bodyPr wrap="square" rtlCol="0">
            <a:spAutoFit/>
          </a:bodyPr>
          <a:lstStyle/>
          <a:p>
            <a:r>
              <a:rPr lang="en-US" altLang="zh-CN" dirty="0"/>
              <a:t>label</a:t>
            </a:r>
            <a:endParaRPr lang="zh-CN" altLang="en-US" dirty="0"/>
          </a:p>
        </p:txBody>
      </p:sp>
      <p:sp>
        <p:nvSpPr>
          <p:cNvPr id="11" name="文本框 10">
            <a:extLst>
              <a:ext uri="{FF2B5EF4-FFF2-40B4-BE49-F238E27FC236}">
                <a16:creationId xmlns:a16="http://schemas.microsoft.com/office/drawing/2014/main" id="{F6F017A2-6588-423A-93E4-1CC1E049E836}"/>
              </a:ext>
            </a:extLst>
          </p:cNvPr>
          <p:cNvSpPr txBox="1"/>
          <p:nvPr/>
        </p:nvSpPr>
        <p:spPr>
          <a:xfrm>
            <a:off x="8976423" y="2598762"/>
            <a:ext cx="2383652" cy="369332"/>
          </a:xfrm>
          <a:prstGeom prst="rect">
            <a:avLst/>
          </a:prstGeom>
          <a:noFill/>
        </p:spPr>
        <p:txBody>
          <a:bodyPr wrap="square" rtlCol="0">
            <a:spAutoFit/>
          </a:bodyPr>
          <a:lstStyle/>
          <a:p>
            <a:r>
              <a:rPr lang="en-US" altLang="zh-CN" dirty="0"/>
              <a:t>x1,y1,x2,y2,label</a:t>
            </a:r>
            <a:endParaRPr lang="zh-CN" altLang="en-US" dirty="0"/>
          </a:p>
        </p:txBody>
      </p:sp>
    </p:spTree>
    <p:extLst>
      <p:ext uri="{BB962C8B-B14F-4D97-AF65-F5344CB8AC3E}">
        <p14:creationId xmlns:p14="http://schemas.microsoft.com/office/powerpoint/2010/main" val="1565057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68C95-1872-49CE-A6CF-5DE6D2640958}"/>
              </a:ext>
            </a:extLst>
          </p:cNvPr>
          <p:cNvSpPr>
            <a:spLocks noGrp="1"/>
          </p:cNvSpPr>
          <p:nvPr>
            <p:ph type="title"/>
          </p:nvPr>
        </p:nvSpPr>
        <p:spPr/>
        <p:txBody>
          <a:bodyPr/>
          <a:lstStyle/>
          <a:p>
            <a:r>
              <a:rPr lang="en-US" altLang="zh-CN" dirty="0"/>
              <a:t>Image Classification</a:t>
            </a:r>
            <a:endParaRPr lang="zh-CN" altLang="en-US" dirty="0"/>
          </a:p>
        </p:txBody>
      </p:sp>
      <p:sp>
        <p:nvSpPr>
          <p:cNvPr id="3" name="文本占位符 2">
            <a:extLst>
              <a:ext uri="{FF2B5EF4-FFF2-40B4-BE49-F238E27FC236}">
                <a16:creationId xmlns:a16="http://schemas.microsoft.com/office/drawing/2014/main" id="{7AE2B199-03AD-4EED-B09D-6D2339C302E0}"/>
              </a:ext>
            </a:extLst>
          </p:cNvPr>
          <p:cNvSpPr>
            <a:spLocks noGrp="1"/>
          </p:cNvSpPr>
          <p:nvPr>
            <p:ph type="body" idx="1"/>
          </p:nvPr>
        </p:nvSpPr>
        <p:spPr/>
        <p:txBody>
          <a:bodyPr/>
          <a:lstStyle/>
          <a:p>
            <a:r>
              <a:rPr lang="en-US" altLang="zh-CN" dirty="0"/>
              <a:t>CNN + Transfer Learning</a:t>
            </a:r>
            <a:endParaRPr lang="zh-CN" altLang="en-US" dirty="0"/>
          </a:p>
        </p:txBody>
      </p:sp>
      <p:pic>
        <p:nvPicPr>
          <p:cNvPr id="4" name="Picture 17">
            <a:extLst>
              <a:ext uri="{FF2B5EF4-FFF2-40B4-BE49-F238E27FC236}">
                <a16:creationId xmlns:a16="http://schemas.microsoft.com/office/drawing/2014/main" id="{306F84DA-5C64-489D-927D-956856A6457A}"/>
              </a:ext>
            </a:extLst>
          </p:cNvPr>
          <p:cNvPicPr>
            <a:picLocks noChangeAspect="1"/>
          </p:cNvPicPr>
          <p:nvPr/>
        </p:nvPicPr>
        <p:blipFill>
          <a:blip r:embed="rId3"/>
          <a:stretch>
            <a:fillRect/>
          </a:stretch>
        </p:blipFill>
        <p:spPr>
          <a:xfrm>
            <a:off x="611718" y="2323246"/>
            <a:ext cx="6348375" cy="2543293"/>
          </a:xfrm>
          <a:prstGeom prst="rect">
            <a:avLst/>
          </a:prstGeom>
        </p:spPr>
      </p:pic>
      <p:sp>
        <p:nvSpPr>
          <p:cNvPr id="5" name="文本框 4">
            <a:extLst>
              <a:ext uri="{FF2B5EF4-FFF2-40B4-BE49-F238E27FC236}">
                <a16:creationId xmlns:a16="http://schemas.microsoft.com/office/drawing/2014/main" id="{3EF8F61F-3333-4D9D-B13A-B711F60F8AEA}"/>
              </a:ext>
            </a:extLst>
          </p:cNvPr>
          <p:cNvSpPr txBox="1"/>
          <p:nvPr/>
        </p:nvSpPr>
        <p:spPr>
          <a:xfrm>
            <a:off x="691617" y="1953914"/>
            <a:ext cx="2504344" cy="369332"/>
          </a:xfrm>
          <a:prstGeom prst="rect">
            <a:avLst/>
          </a:prstGeom>
          <a:noFill/>
        </p:spPr>
        <p:txBody>
          <a:bodyPr wrap="square" rtlCol="0">
            <a:spAutoFit/>
          </a:bodyPr>
          <a:lstStyle/>
          <a:p>
            <a:r>
              <a:rPr lang="en-US" altLang="zh-CN" dirty="0"/>
              <a:t>CNN</a:t>
            </a:r>
            <a:endParaRPr lang="zh-CN" altLang="en-US" dirty="0"/>
          </a:p>
        </p:txBody>
      </p:sp>
      <p:pic>
        <p:nvPicPr>
          <p:cNvPr id="6" name="Picture 2" descr="http://img.blog.csdn.net/20160109170710134?watermark/2/text/aHR0cDovL2Jsb2cuY3Nkbi5uZXQv/font/5a6L5L2T/fontsize/400/fill/I0JBQkFCMA==/dissolve/70/gravity/Center">
            <a:extLst>
              <a:ext uri="{FF2B5EF4-FFF2-40B4-BE49-F238E27FC236}">
                <a16:creationId xmlns:a16="http://schemas.microsoft.com/office/drawing/2014/main" id="{6C108AFD-140C-4B0A-A000-CA69B065EF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463"/>
          <a:stretch/>
        </p:blipFill>
        <p:spPr bwMode="auto">
          <a:xfrm>
            <a:off x="7352114" y="817571"/>
            <a:ext cx="4757028" cy="604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35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68C95-1872-49CE-A6CF-5DE6D2640958}"/>
              </a:ext>
            </a:extLst>
          </p:cNvPr>
          <p:cNvSpPr>
            <a:spLocks noGrp="1"/>
          </p:cNvSpPr>
          <p:nvPr>
            <p:ph type="title"/>
          </p:nvPr>
        </p:nvSpPr>
        <p:spPr/>
        <p:txBody>
          <a:bodyPr/>
          <a:lstStyle/>
          <a:p>
            <a:r>
              <a:rPr lang="en-US" altLang="zh-CN" dirty="0"/>
              <a:t>Image Classification</a:t>
            </a:r>
            <a:endParaRPr lang="zh-CN" altLang="en-US" dirty="0"/>
          </a:p>
        </p:txBody>
      </p:sp>
      <p:sp>
        <p:nvSpPr>
          <p:cNvPr id="3" name="文本占位符 2">
            <a:extLst>
              <a:ext uri="{FF2B5EF4-FFF2-40B4-BE49-F238E27FC236}">
                <a16:creationId xmlns:a16="http://schemas.microsoft.com/office/drawing/2014/main" id="{7AE2B199-03AD-4EED-B09D-6D2339C302E0}"/>
              </a:ext>
            </a:extLst>
          </p:cNvPr>
          <p:cNvSpPr>
            <a:spLocks noGrp="1"/>
          </p:cNvSpPr>
          <p:nvPr>
            <p:ph type="body" idx="1"/>
          </p:nvPr>
        </p:nvSpPr>
        <p:spPr/>
        <p:txBody>
          <a:bodyPr/>
          <a:lstStyle/>
          <a:p>
            <a:r>
              <a:rPr lang="en-US" altLang="zh-CN" dirty="0"/>
              <a:t>CNN + Transfer Learning: for small dataset</a:t>
            </a:r>
            <a:endParaRPr lang="zh-CN" altLang="en-US" dirty="0"/>
          </a:p>
        </p:txBody>
      </p:sp>
      <p:sp>
        <p:nvSpPr>
          <p:cNvPr id="5" name="文本框 4">
            <a:extLst>
              <a:ext uri="{FF2B5EF4-FFF2-40B4-BE49-F238E27FC236}">
                <a16:creationId xmlns:a16="http://schemas.microsoft.com/office/drawing/2014/main" id="{3EF8F61F-3333-4D9D-B13A-B711F60F8AEA}"/>
              </a:ext>
            </a:extLst>
          </p:cNvPr>
          <p:cNvSpPr txBox="1"/>
          <p:nvPr/>
        </p:nvSpPr>
        <p:spPr>
          <a:xfrm>
            <a:off x="691617" y="1953914"/>
            <a:ext cx="25043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mn-ea"/>
                <a:cs typeface="+mn-cs"/>
              </a:rPr>
              <a:t>Transfer Learning</a:t>
            </a:r>
            <a:endParaRPr kumimoji="0" lang="zh-CN" alt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7" name="Picture 17">
            <a:extLst>
              <a:ext uri="{FF2B5EF4-FFF2-40B4-BE49-F238E27FC236}">
                <a16:creationId xmlns:a16="http://schemas.microsoft.com/office/drawing/2014/main" id="{7786FEFB-55A8-4BE1-A6EC-D17EA1BD6EC6}"/>
              </a:ext>
            </a:extLst>
          </p:cNvPr>
          <p:cNvPicPr>
            <a:picLocks noChangeAspect="1"/>
          </p:cNvPicPr>
          <p:nvPr/>
        </p:nvPicPr>
        <p:blipFill>
          <a:blip r:embed="rId3"/>
          <a:stretch>
            <a:fillRect/>
          </a:stretch>
        </p:blipFill>
        <p:spPr>
          <a:xfrm>
            <a:off x="611718" y="2603799"/>
            <a:ext cx="6348375" cy="2543293"/>
          </a:xfrm>
          <a:prstGeom prst="rect">
            <a:avLst/>
          </a:prstGeom>
        </p:spPr>
      </p:pic>
      <p:sp>
        <p:nvSpPr>
          <p:cNvPr id="8" name="右大括号 7">
            <a:extLst>
              <a:ext uri="{FF2B5EF4-FFF2-40B4-BE49-F238E27FC236}">
                <a16:creationId xmlns:a16="http://schemas.microsoft.com/office/drawing/2014/main" id="{1485A97B-C518-48F7-9778-FDBAFCD6643F}"/>
              </a:ext>
            </a:extLst>
          </p:cNvPr>
          <p:cNvSpPr/>
          <p:nvPr/>
        </p:nvSpPr>
        <p:spPr bwMode="auto">
          <a:xfrm rot="5400000">
            <a:off x="2614610" y="3504161"/>
            <a:ext cx="232765" cy="3841812"/>
          </a:xfrm>
          <a:prstGeom prst="rightBrace">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Verdana" pitchFamily="34" charset="0"/>
            </a:endParaRPr>
          </a:p>
        </p:txBody>
      </p:sp>
      <p:sp>
        <p:nvSpPr>
          <p:cNvPr id="9" name="文本框 8">
            <a:extLst>
              <a:ext uri="{FF2B5EF4-FFF2-40B4-BE49-F238E27FC236}">
                <a16:creationId xmlns:a16="http://schemas.microsoft.com/office/drawing/2014/main" id="{51D998DA-0537-43A3-8562-8952759D3192}"/>
              </a:ext>
            </a:extLst>
          </p:cNvPr>
          <p:cNvSpPr txBox="1"/>
          <p:nvPr/>
        </p:nvSpPr>
        <p:spPr>
          <a:xfrm>
            <a:off x="1656794" y="5547233"/>
            <a:ext cx="2148396" cy="307777"/>
          </a:xfrm>
          <a:prstGeom prst="rect">
            <a:avLst/>
          </a:prstGeom>
          <a:noFill/>
        </p:spPr>
        <p:txBody>
          <a:bodyPr wrap="square" rtlCol="0">
            <a:spAutoFit/>
          </a:bodyPr>
          <a:lstStyle/>
          <a:p>
            <a:r>
              <a:rPr lang="en-US" altLang="zh-CN" sz="1400" dirty="0"/>
              <a:t>Pre-trained &amp; Freeze</a:t>
            </a:r>
            <a:endParaRPr lang="zh-CN" altLang="en-US" sz="1400" dirty="0"/>
          </a:p>
        </p:txBody>
      </p:sp>
      <p:sp>
        <p:nvSpPr>
          <p:cNvPr id="10" name="文本框 9">
            <a:extLst>
              <a:ext uri="{FF2B5EF4-FFF2-40B4-BE49-F238E27FC236}">
                <a16:creationId xmlns:a16="http://schemas.microsoft.com/office/drawing/2014/main" id="{423B4B34-2AD5-4BCC-8F52-269911F8D1CB}"/>
              </a:ext>
            </a:extLst>
          </p:cNvPr>
          <p:cNvSpPr txBox="1"/>
          <p:nvPr/>
        </p:nvSpPr>
        <p:spPr>
          <a:xfrm>
            <a:off x="4684819" y="5547233"/>
            <a:ext cx="2734322" cy="307777"/>
          </a:xfrm>
          <a:prstGeom prst="rect">
            <a:avLst/>
          </a:prstGeom>
          <a:noFill/>
        </p:spPr>
        <p:txBody>
          <a:bodyPr wrap="square" rtlCol="0">
            <a:spAutoFit/>
          </a:bodyPr>
          <a:lstStyle/>
          <a:p>
            <a:r>
              <a:rPr lang="en-US" altLang="zh-CN" sz="1400" dirty="0"/>
              <a:t>Train with custom dataset</a:t>
            </a:r>
            <a:endParaRPr lang="zh-CN" altLang="en-US" sz="1400" dirty="0"/>
          </a:p>
        </p:txBody>
      </p:sp>
      <p:sp>
        <p:nvSpPr>
          <p:cNvPr id="11" name="右大括号 10">
            <a:extLst>
              <a:ext uri="{FF2B5EF4-FFF2-40B4-BE49-F238E27FC236}">
                <a16:creationId xmlns:a16="http://schemas.microsoft.com/office/drawing/2014/main" id="{2E35ABC8-8ADE-4227-B7A3-836E3FF52F7B}"/>
              </a:ext>
            </a:extLst>
          </p:cNvPr>
          <p:cNvSpPr/>
          <p:nvPr/>
        </p:nvSpPr>
        <p:spPr bwMode="auto">
          <a:xfrm rot="5400000">
            <a:off x="5935598" y="4730020"/>
            <a:ext cx="232765" cy="1390094"/>
          </a:xfrm>
          <a:prstGeom prst="rightBrace">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Verdana" pitchFamily="34" charset="0"/>
            </a:endParaRPr>
          </a:p>
        </p:txBody>
      </p:sp>
      <p:sp>
        <p:nvSpPr>
          <p:cNvPr id="12" name="文本框 11">
            <a:extLst>
              <a:ext uri="{FF2B5EF4-FFF2-40B4-BE49-F238E27FC236}">
                <a16:creationId xmlns:a16="http://schemas.microsoft.com/office/drawing/2014/main" id="{11FFEEA3-183B-48EC-A844-6015C70444A8}"/>
              </a:ext>
            </a:extLst>
          </p:cNvPr>
          <p:cNvSpPr txBox="1"/>
          <p:nvPr/>
        </p:nvSpPr>
        <p:spPr>
          <a:xfrm>
            <a:off x="8268070" y="1953914"/>
            <a:ext cx="3923930" cy="923330"/>
          </a:xfrm>
          <a:prstGeom prst="rect">
            <a:avLst/>
          </a:prstGeom>
          <a:noFill/>
        </p:spPr>
        <p:txBody>
          <a:bodyPr wrap="square" rtlCol="0">
            <a:spAutoFit/>
          </a:bodyPr>
          <a:lstStyle/>
          <a:p>
            <a:r>
              <a:rPr lang="en-US" altLang="zh-CN" dirty="0"/>
              <a:t>VGG_16 + TL</a:t>
            </a:r>
          </a:p>
          <a:p>
            <a:r>
              <a:rPr lang="en-US" altLang="zh-CN" dirty="0"/>
              <a:t>Resnet_50 + TL</a:t>
            </a:r>
          </a:p>
          <a:p>
            <a:r>
              <a:rPr lang="en-US" altLang="zh-CN" dirty="0"/>
              <a:t>Inception_V3 + TL</a:t>
            </a:r>
            <a:endParaRPr lang="zh-CN" altLang="en-US" dirty="0"/>
          </a:p>
        </p:txBody>
      </p:sp>
    </p:spTree>
    <p:extLst>
      <p:ext uri="{BB962C8B-B14F-4D97-AF65-F5344CB8AC3E}">
        <p14:creationId xmlns:p14="http://schemas.microsoft.com/office/powerpoint/2010/main" val="88944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7D2CB-CCFE-41E3-9959-6FFECFB57A89}"/>
              </a:ext>
            </a:extLst>
          </p:cNvPr>
          <p:cNvSpPr>
            <a:spLocks noGrp="1"/>
          </p:cNvSpPr>
          <p:nvPr>
            <p:ph type="title"/>
          </p:nvPr>
        </p:nvSpPr>
        <p:spPr>
          <a:xfrm>
            <a:off x="269240" y="2610681"/>
            <a:ext cx="11655840" cy="899665"/>
          </a:xfrm>
        </p:spPr>
        <p:txBody>
          <a:bodyPr/>
          <a:lstStyle/>
          <a:p>
            <a:r>
              <a:rPr lang="zh-CN" altLang="en-US" dirty="0"/>
              <a:t>演示：</a:t>
            </a:r>
            <a:r>
              <a:rPr lang="en-US" altLang="zh-CN" dirty="0"/>
              <a:t>DSVM + </a:t>
            </a:r>
            <a:r>
              <a:rPr lang="en-US" altLang="zh-CN" dirty="0" err="1"/>
              <a:t>Keras</a:t>
            </a:r>
            <a:r>
              <a:rPr lang="en-US" altLang="zh-CN" dirty="0"/>
              <a:t> + </a:t>
            </a:r>
            <a:r>
              <a:rPr lang="en-US" altLang="zh-CN" dirty="0" err="1"/>
              <a:t>Tensorflow</a:t>
            </a:r>
            <a:br>
              <a:rPr lang="en-US" altLang="zh-CN" dirty="0"/>
            </a:br>
            <a:r>
              <a:rPr lang="en-US" altLang="zh-CN" dirty="0"/>
              <a:t>		+ Bird Classification</a:t>
            </a:r>
            <a:endParaRPr lang="zh-CN" altLang="en-US" dirty="0"/>
          </a:p>
        </p:txBody>
      </p:sp>
    </p:spTree>
    <p:extLst>
      <p:ext uri="{BB962C8B-B14F-4D97-AF65-F5344CB8AC3E}">
        <p14:creationId xmlns:p14="http://schemas.microsoft.com/office/powerpoint/2010/main" val="1328283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B8B5F-32E2-4B67-9F9C-A4B5E732CC4D}"/>
              </a:ext>
            </a:extLst>
          </p:cNvPr>
          <p:cNvSpPr>
            <a:spLocks noGrp="1"/>
          </p:cNvSpPr>
          <p:nvPr>
            <p:ph type="title"/>
          </p:nvPr>
        </p:nvSpPr>
        <p:spPr/>
        <p:txBody>
          <a:bodyPr/>
          <a:lstStyle/>
          <a:p>
            <a:r>
              <a:rPr lang="en-US" altLang="zh-CN" dirty="0"/>
              <a:t>Object Detection</a:t>
            </a:r>
            <a:endParaRPr lang="zh-CN" altLang="en-US" dirty="0"/>
          </a:p>
        </p:txBody>
      </p:sp>
      <p:sp>
        <p:nvSpPr>
          <p:cNvPr id="3" name="文本占位符 2">
            <a:extLst>
              <a:ext uri="{FF2B5EF4-FFF2-40B4-BE49-F238E27FC236}">
                <a16:creationId xmlns:a16="http://schemas.microsoft.com/office/drawing/2014/main" id="{40A4F83B-B0C1-4103-8D9E-E51B3F3BC493}"/>
              </a:ext>
            </a:extLst>
          </p:cNvPr>
          <p:cNvSpPr>
            <a:spLocks noGrp="1"/>
          </p:cNvSpPr>
          <p:nvPr>
            <p:ph type="body" idx="1"/>
          </p:nvPr>
        </p:nvSpPr>
        <p:spPr/>
        <p:txBody>
          <a:bodyPr/>
          <a:lstStyle/>
          <a:p>
            <a:pPr>
              <a:lnSpc>
                <a:spcPct val="150000"/>
              </a:lnSpc>
            </a:pPr>
            <a:r>
              <a:rPr lang="en-US" altLang="zh-CN" dirty="0"/>
              <a:t>YOLOv2 —— object detection – fast - video</a:t>
            </a:r>
          </a:p>
          <a:p>
            <a:pPr>
              <a:lnSpc>
                <a:spcPct val="150000"/>
              </a:lnSpc>
            </a:pPr>
            <a:r>
              <a:rPr lang="en-US" altLang="zh-CN" dirty="0"/>
              <a:t>Faster RCNN —— object detection – accuracy - image</a:t>
            </a:r>
          </a:p>
          <a:p>
            <a:pPr>
              <a:lnSpc>
                <a:spcPct val="150000"/>
              </a:lnSpc>
            </a:pPr>
            <a:r>
              <a:rPr lang="en-US" altLang="zh-CN" dirty="0"/>
              <a:t>SSD —— object detection</a:t>
            </a:r>
          </a:p>
          <a:p>
            <a:pPr>
              <a:lnSpc>
                <a:spcPct val="150000"/>
              </a:lnSpc>
            </a:pPr>
            <a:r>
              <a:rPr lang="en-US" altLang="zh-CN" dirty="0"/>
              <a:t>Mask RCNN —— classification, detection &amp; segmentation</a:t>
            </a:r>
          </a:p>
          <a:p>
            <a:pPr>
              <a:lnSpc>
                <a:spcPct val="150000"/>
              </a:lnSpc>
            </a:pPr>
            <a:r>
              <a:rPr lang="en-US" altLang="zh-CN" dirty="0" err="1"/>
              <a:t>RetinaNet</a:t>
            </a:r>
            <a:r>
              <a:rPr lang="en-US" altLang="zh-CN" dirty="0"/>
              <a:t> —— Dense object detection</a:t>
            </a:r>
            <a:endParaRPr lang="zh-CN" altLang="en-US" dirty="0"/>
          </a:p>
        </p:txBody>
      </p:sp>
    </p:spTree>
    <p:extLst>
      <p:ext uri="{BB962C8B-B14F-4D97-AF65-F5344CB8AC3E}">
        <p14:creationId xmlns:p14="http://schemas.microsoft.com/office/powerpoint/2010/main" val="3133915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9A60C-3356-44C6-AE03-7361FEC7DFCB}"/>
              </a:ext>
            </a:extLst>
          </p:cNvPr>
          <p:cNvSpPr>
            <a:spLocks noGrp="1"/>
          </p:cNvSpPr>
          <p:nvPr>
            <p:ph type="title"/>
          </p:nvPr>
        </p:nvSpPr>
        <p:spPr/>
        <p:txBody>
          <a:bodyPr/>
          <a:lstStyle/>
          <a:p>
            <a:r>
              <a:rPr lang="en-US" altLang="zh-CN" dirty="0"/>
              <a:t>Object Detection</a:t>
            </a:r>
            <a:endParaRPr lang="zh-CN" altLang="en-US" dirty="0"/>
          </a:p>
        </p:txBody>
      </p:sp>
      <p:pic>
        <p:nvPicPr>
          <p:cNvPr id="4" name="Picture 2" descr="https://pic1.zhimg.com/80/v2-d8ee28eba7f0576f93e6e33ff3e04dcc_hd.jpg">
            <a:extLst>
              <a:ext uri="{FF2B5EF4-FFF2-40B4-BE49-F238E27FC236}">
                <a16:creationId xmlns:a16="http://schemas.microsoft.com/office/drawing/2014/main" id="{C9F2C3A3-27B7-4CCF-84DD-99C15F1F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00" y="1383403"/>
            <a:ext cx="4248152" cy="429813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EBBAC06-FBDF-4795-8F7A-2F2F11781049}"/>
              </a:ext>
            </a:extLst>
          </p:cNvPr>
          <p:cNvSpPr txBox="1"/>
          <p:nvPr/>
        </p:nvSpPr>
        <p:spPr>
          <a:xfrm>
            <a:off x="2339563" y="1014071"/>
            <a:ext cx="1882588" cy="369332"/>
          </a:xfrm>
          <a:prstGeom prst="rect">
            <a:avLst/>
          </a:prstGeom>
          <a:noFill/>
        </p:spPr>
        <p:txBody>
          <a:bodyPr wrap="square" rtlCol="0">
            <a:spAutoFit/>
          </a:bodyPr>
          <a:lstStyle/>
          <a:p>
            <a:r>
              <a:rPr lang="en-US" altLang="zh-CN" dirty="0"/>
              <a:t>YOLOv2</a:t>
            </a:r>
            <a:endParaRPr lang="zh-CN" altLang="en-US" dirty="0"/>
          </a:p>
        </p:txBody>
      </p:sp>
      <p:pic>
        <p:nvPicPr>
          <p:cNvPr id="8194" name="Picture 2" descr="http://img.blog.csdn.net/20161020141524337?watermark/2/text/aHR0cDovL2Jsb2cuY3Nkbi5uZXQv/font/5a6L5L2T/fontsize/400/fill/I0JBQkFCMA==/dissolve/70/gravity/Center">
            <a:extLst>
              <a:ext uri="{FF2B5EF4-FFF2-40B4-BE49-F238E27FC236}">
                <a16:creationId xmlns:a16="http://schemas.microsoft.com/office/drawing/2014/main" id="{49526074-08C1-49DF-A57C-E14D03E84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8628" y="1120733"/>
            <a:ext cx="4914900" cy="48863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2AC3A27-CA22-4DAE-9918-1C7265391C10}"/>
              </a:ext>
            </a:extLst>
          </p:cNvPr>
          <p:cNvSpPr txBox="1"/>
          <p:nvPr/>
        </p:nvSpPr>
        <p:spPr>
          <a:xfrm>
            <a:off x="9167307" y="936067"/>
            <a:ext cx="1882588" cy="369332"/>
          </a:xfrm>
          <a:prstGeom prst="rect">
            <a:avLst/>
          </a:prstGeom>
          <a:noFill/>
        </p:spPr>
        <p:txBody>
          <a:bodyPr wrap="square" rtlCol="0">
            <a:spAutoFit/>
          </a:bodyPr>
          <a:lstStyle/>
          <a:p>
            <a:r>
              <a:rPr lang="en-US" altLang="zh-CN" dirty="0"/>
              <a:t>Faster RCNN</a:t>
            </a:r>
            <a:endParaRPr lang="zh-CN" altLang="en-US" dirty="0"/>
          </a:p>
        </p:txBody>
      </p:sp>
      <p:sp>
        <p:nvSpPr>
          <p:cNvPr id="6" name="文本框 5">
            <a:extLst>
              <a:ext uri="{FF2B5EF4-FFF2-40B4-BE49-F238E27FC236}">
                <a16:creationId xmlns:a16="http://schemas.microsoft.com/office/drawing/2014/main" id="{61914F83-1828-455B-B793-ABA9788A85CE}"/>
              </a:ext>
            </a:extLst>
          </p:cNvPr>
          <p:cNvSpPr txBox="1"/>
          <p:nvPr/>
        </p:nvSpPr>
        <p:spPr>
          <a:xfrm>
            <a:off x="965386" y="5862609"/>
            <a:ext cx="4103258" cy="923330"/>
          </a:xfrm>
          <a:prstGeom prst="rect">
            <a:avLst/>
          </a:prstGeom>
          <a:noFill/>
        </p:spPr>
        <p:txBody>
          <a:bodyPr wrap="square" rtlCol="0">
            <a:spAutoFit/>
          </a:bodyPr>
          <a:lstStyle/>
          <a:p>
            <a:r>
              <a:rPr lang="en-US" altLang="zh-CN" dirty="0"/>
              <a:t>Fast; Not applied to small and close objects</a:t>
            </a:r>
          </a:p>
          <a:p>
            <a:endParaRPr lang="zh-CN" altLang="en-US" dirty="0"/>
          </a:p>
        </p:txBody>
      </p:sp>
      <p:sp>
        <p:nvSpPr>
          <p:cNvPr id="9" name="文本框 8">
            <a:extLst>
              <a:ext uri="{FF2B5EF4-FFF2-40B4-BE49-F238E27FC236}">
                <a16:creationId xmlns:a16="http://schemas.microsoft.com/office/drawing/2014/main" id="{CA22DC95-577A-4A37-9208-EF4B25B3AAB0}"/>
              </a:ext>
            </a:extLst>
          </p:cNvPr>
          <p:cNvSpPr txBox="1"/>
          <p:nvPr/>
        </p:nvSpPr>
        <p:spPr>
          <a:xfrm>
            <a:off x="8667861" y="6007058"/>
            <a:ext cx="3872194" cy="369332"/>
          </a:xfrm>
          <a:prstGeom prst="rect">
            <a:avLst/>
          </a:prstGeom>
          <a:noFill/>
        </p:spPr>
        <p:txBody>
          <a:bodyPr wrap="square" rtlCol="0">
            <a:spAutoFit/>
          </a:bodyPr>
          <a:lstStyle/>
          <a:p>
            <a:r>
              <a:rPr lang="en-US" altLang="zh-CN" dirty="0"/>
              <a:t>Slow; More accurate</a:t>
            </a:r>
            <a:endParaRPr lang="zh-CN" altLang="en-US" dirty="0"/>
          </a:p>
        </p:txBody>
      </p:sp>
      <p:sp>
        <p:nvSpPr>
          <p:cNvPr id="8" name="文本框 7">
            <a:extLst>
              <a:ext uri="{FF2B5EF4-FFF2-40B4-BE49-F238E27FC236}">
                <a16:creationId xmlns:a16="http://schemas.microsoft.com/office/drawing/2014/main" id="{6D4C18EE-5C34-496B-907E-70C57B1EF3DA}"/>
              </a:ext>
            </a:extLst>
          </p:cNvPr>
          <p:cNvSpPr txBox="1"/>
          <p:nvPr/>
        </p:nvSpPr>
        <p:spPr>
          <a:xfrm>
            <a:off x="5068644" y="1506071"/>
            <a:ext cx="3845635" cy="923330"/>
          </a:xfrm>
          <a:prstGeom prst="rect">
            <a:avLst/>
          </a:prstGeom>
          <a:noFill/>
        </p:spPr>
        <p:txBody>
          <a:bodyPr wrap="square" rtlCol="0">
            <a:spAutoFit/>
          </a:bodyPr>
          <a:lstStyle/>
          <a:p>
            <a:r>
              <a:rPr lang="en-US" altLang="zh-CN" dirty="0"/>
              <a:t>1. CNN+TL: feature extraction</a:t>
            </a:r>
          </a:p>
          <a:p>
            <a:endParaRPr lang="en-US" altLang="zh-CN" dirty="0"/>
          </a:p>
          <a:p>
            <a:r>
              <a:rPr lang="en-US" altLang="zh-CN" dirty="0"/>
              <a:t>2. Windows detection</a:t>
            </a:r>
            <a:endParaRPr lang="zh-CN" altLang="en-US" dirty="0"/>
          </a:p>
        </p:txBody>
      </p:sp>
    </p:spTree>
    <p:extLst>
      <p:ext uri="{BB962C8B-B14F-4D97-AF65-F5344CB8AC3E}">
        <p14:creationId xmlns:p14="http://schemas.microsoft.com/office/powerpoint/2010/main" val="14740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7D2CB-CCFE-41E3-9959-6FFECFB57A89}"/>
              </a:ext>
            </a:extLst>
          </p:cNvPr>
          <p:cNvSpPr>
            <a:spLocks noGrp="1"/>
          </p:cNvSpPr>
          <p:nvPr>
            <p:ph type="title"/>
          </p:nvPr>
        </p:nvSpPr>
        <p:spPr>
          <a:xfrm>
            <a:off x="269240" y="2610681"/>
            <a:ext cx="11655840" cy="899665"/>
          </a:xfrm>
        </p:spPr>
        <p:txBody>
          <a:bodyPr/>
          <a:lstStyle/>
          <a:p>
            <a:r>
              <a:rPr lang="zh-CN" altLang="en-US" dirty="0"/>
              <a:t>演示：</a:t>
            </a:r>
            <a:r>
              <a:rPr lang="en-US" altLang="zh-CN" dirty="0"/>
              <a:t>DSVM + </a:t>
            </a:r>
            <a:r>
              <a:rPr lang="en-US" altLang="zh-CN" dirty="0" err="1"/>
              <a:t>Keras</a:t>
            </a:r>
            <a:r>
              <a:rPr lang="en-US" altLang="zh-CN" dirty="0"/>
              <a:t> + </a:t>
            </a:r>
            <a:r>
              <a:rPr lang="en-US" altLang="zh-CN" dirty="0" err="1"/>
              <a:t>Tensorflow</a:t>
            </a:r>
            <a:br>
              <a:rPr lang="en-US" altLang="zh-CN" dirty="0"/>
            </a:br>
            <a:r>
              <a:rPr lang="en-US" altLang="zh-CN" dirty="0"/>
              <a:t>		+ </a:t>
            </a:r>
            <a:r>
              <a:rPr lang="en-US" altLang="zh-CN" dirty="0" err="1"/>
              <a:t>Cosmicad</a:t>
            </a:r>
            <a:r>
              <a:rPr lang="en-US" altLang="zh-CN" dirty="0"/>
              <a:t> Detection</a:t>
            </a:r>
            <a:endParaRPr lang="zh-CN" altLang="en-US" dirty="0"/>
          </a:p>
        </p:txBody>
      </p:sp>
    </p:spTree>
    <p:extLst>
      <p:ext uri="{BB962C8B-B14F-4D97-AF65-F5344CB8AC3E}">
        <p14:creationId xmlns:p14="http://schemas.microsoft.com/office/powerpoint/2010/main" val="36372974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65" y="1573691"/>
            <a:ext cx="12190271" cy="4093624"/>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8" name="Title 1"/>
          <p:cNvSpPr>
            <a:spLocks noGrp="1"/>
          </p:cNvSpPr>
          <p:nvPr>
            <p:ph type="title"/>
          </p:nvPr>
        </p:nvSpPr>
        <p:spPr>
          <a:xfrm>
            <a:off x="340109" y="258299"/>
            <a:ext cx="11654187" cy="899537"/>
          </a:xfrm>
        </p:spPr>
        <p:txBody>
          <a:bodyPr/>
          <a:lstStyle/>
          <a:p>
            <a:r>
              <a:rPr lang="en-US" sz="4800" b="1" dirty="0"/>
              <a:t>Data Science VM ? </a:t>
            </a:r>
            <a:endParaRPr lang="en-US" sz="4800" b="1" i="1" dirty="0">
              <a:solidFill>
                <a:schemeClr val="bg2">
                  <a:lumMod val="50000"/>
                  <a:lumOff val="50000"/>
                </a:schemeClr>
              </a:solidFill>
            </a:endParaRPr>
          </a:p>
        </p:txBody>
      </p:sp>
      <p:sp>
        <p:nvSpPr>
          <p:cNvPr id="5" name="TextBox 4"/>
          <p:cNvSpPr txBox="1"/>
          <p:nvPr/>
        </p:nvSpPr>
        <p:spPr>
          <a:xfrm>
            <a:off x="340109" y="1685915"/>
            <a:ext cx="4617064" cy="2838067"/>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Comprehensive cloud based Data Science Environment to empower Data Scientists</a:t>
            </a:r>
          </a:p>
        </p:txBody>
      </p:sp>
      <p:pic>
        <p:nvPicPr>
          <p:cNvPr id="10" name="Picture 9">
            <a:extLst>
              <a:ext uri="{FF2B5EF4-FFF2-40B4-BE49-F238E27FC236}">
                <a16:creationId xmlns:a16="http://schemas.microsoft.com/office/drawing/2014/main" id="{80F4D927-D1BB-459D-9A90-910961F7050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6464" y="167695"/>
            <a:ext cx="5931029" cy="6103706"/>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623205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2D29762-84A0-4260-B290-FB5DF02F2965}"/>
              </a:ext>
            </a:extLst>
          </p:cNvPr>
          <p:cNvSpPr>
            <a:spLocks noGrp="1"/>
          </p:cNvSpPr>
          <p:nvPr>
            <p:ph type="body" idx="1"/>
          </p:nvPr>
        </p:nvSpPr>
        <p:spPr/>
        <p:txBody>
          <a:bodyPr/>
          <a:lstStyle/>
          <a:p>
            <a:r>
              <a:rPr lang="en-US" altLang="zh-CN" dirty="0"/>
              <a:t>Support Multi-OS</a:t>
            </a:r>
          </a:p>
          <a:p>
            <a:pPr lvl="1"/>
            <a:r>
              <a:rPr lang="en-US" altLang="zh-CN" dirty="0"/>
              <a:t>CentOS\Ubuntu</a:t>
            </a:r>
          </a:p>
          <a:p>
            <a:pPr lvl="1"/>
            <a:r>
              <a:rPr lang="en-US" altLang="zh-CN" dirty="0"/>
              <a:t>Windows Server 2012/2016</a:t>
            </a:r>
          </a:p>
          <a:p>
            <a:endParaRPr lang="zh-CN" altLang="en-US" dirty="0"/>
          </a:p>
        </p:txBody>
      </p:sp>
      <p:sp>
        <p:nvSpPr>
          <p:cNvPr id="4" name="标题 1">
            <a:extLst>
              <a:ext uri="{FF2B5EF4-FFF2-40B4-BE49-F238E27FC236}">
                <a16:creationId xmlns:a16="http://schemas.microsoft.com/office/drawing/2014/main" id="{F7A29C78-BE4C-47C1-BCCE-D43EBA2F7F82}"/>
              </a:ext>
            </a:extLst>
          </p:cNvPr>
          <p:cNvSpPr>
            <a:spLocks noGrp="1"/>
          </p:cNvSpPr>
          <p:nvPr>
            <p:ph type="title"/>
          </p:nvPr>
        </p:nvSpPr>
        <p:spPr/>
        <p:txBody>
          <a:bodyPr/>
          <a:lstStyle/>
          <a:p>
            <a:r>
              <a:rPr lang="en-US" altLang="zh-CN" dirty="0"/>
              <a:t>Azure Data Science VM</a:t>
            </a:r>
            <a:endParaRPr lang="zh-CN" altLang="en-US" dirty="0"/>
          </a:p>
        </p:txBody>
      </p:sp>
      <p:pic>
        <p:nvPicPr>
          <p:cNvPr id="5" name="Picture 7">
            <a:extLst>
              <a:ext uri="{FF2B5EF4-FFF2-40B4-BE49-F238E27FC236}">
                <a16:creationId xmlns:a16="http://schemas.microsoft.com/office/drawing/2014/main" id="{288CC6DA-CF7C-45FD-AE4D-9D54677A6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066" y="2469823"/>
            <a:ext cx="7475347" cy="4246416"/>
          </a:xfrm>
          <a:prstGeom prst="rect">
            <a:avLst/>
          </a:prstGeom>
        </p:spPr>
      </p:pic>
    </p:spTree>
    <p:extLst>
      <p:ext uri="{BB962C8B-B14F-4D97-AF65-F5344CB8AC3E}">
        <p14:creationId xmlns:p14="http://schemas.microsoft.com/office/powerpoint/2010/main" val="338091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Azure Data Science VM</a:t>
            </a:r>
            <a:endParaRPr lang="zh-CN" altLang="en-US" dirty="0"/>
          </a:p>
        </p:txBody>
      </p:sp>
      <p:sp>
        <p:nvSpPr>
          <p:cNvPr id="3" name="文本占位符 2"/>
          <p:cNvSpPr>
            <a:spLocks noGrp="1"/>
          </p:cNvSpPr>
          <p:nvPr>
            <p:ph type="body" idx="1"/>
          </p:nvPr>
        </p:nvSpPr>
        <p:spPr/>
        <p:txBody>
          <a:bodyPr/>
          <a:lstStyle/>
          <a:p>
            <a:pPr marL="0" indent="0">
              <a:buNone/>
            </a:pPr>
            <a:r>
              <a:rPr lang="zh-CN" altLang="en-US" sz="2400" dirty="0"/>
              <a:t>预装和配置了多种常用的机器学习开发环境和工具</a:t>
            </a:r>
            <a:r>
              <a:rPr lang="en-US" altLang="zh-CN" sz="2400" dirty="0"/>
              <a:t>:</a:t>
            </a:r>
          </a:p>
          <a:p>
            <a:pPr lvl="3"/>
            <a:r>
              <a:rPr lang="en-US" altLang="zh-CN" sz="2000" dirty="0"/>
              <a:t>CNTK, </a:t>
            </a:r>
            <a:r>
              <a:rPr lang="en-US" altLang="zh-CN" sz="2000" dirty="0" err="1"/>
              <a:t>TensorFlow</a:t>
            </a:r>
            <a:r>
              <a:rPr lang="en-US" altLang="zh-CN" sz="2000" dirty="0"/>
              <a:t>, </a:t>
            </a:r>
            <a:r>
              <a:rPr lang="en-US" altLang="zh-CN" sz="2000" dirty="0" err="1"/>
              <a:t>MXNet</a:t>
            </a:r>
            <a:r>
              <a:rPr lang="en-US" altLang="zh-CN" sz="2000" dirty="0"/>
              <a:t>, Caffe, DIGITS, H2O, </a:t>
            </a:r>
            <a:r>
              <a:rPr lang="en-US" altLang="zh-CN" sz="2000" dirty="0" err="1"/>
              <a:t>Keras</a:t>
            </a:r>
            <a:r>
              <a:rPr lang="en-US" altLang="zh-CN" sz="2000" dirty="0"/>
              <a:t>, </a:t>
            </a:r>
            <a:r>
              <a:rPr lang="en-US" altLang="zh-CN" sz="2000" dirty="0" err="1"/>
              <a:t>Theano</a:t>
            </a:r>
            <a:r>
              <a:rPr lang="en-US" altLang="zh-CN" sz="2000" dirty="0"/>
              <a:t>, Torch, OpenCV </a:t>
            </a:r>
          </a:p>
          <a:p>
            <a:pPr lvl="3"/>
            <a:r>
              <a:rPr lang="en-US" altLang="zh-CN" sz="2000" dirty="0"/>
              <a:t>NVIDIA driver, CUDA, and </a:t>
            </a:r>
            <a:r>
              <a:rPr lang="en-US" altLang="zh-CN" sz="2000" dirty="0" err="1"/>
              <a:t>cuDNN</a:t>
            </a:r>
            <a:endParaRPr lang="en-US" altLang="zh-CN" sz="2400" dirty="0"/>
          </a:p>
          <a:p>
            <a:pPr lvl="3"/>
            <a:r>
              <a:rPr lang="en-US" altLang="zh-CN" sz="2000" dirty="0"/>
              <a:t>Microsoft R Server 9.0 with Microsoft R Open 3.3.2</a:t>
            </a:r>
          </a:p>
          <a:p>
            <a:pPr lvl="3"/>
            <a:r>
              <a:rPr lang="en-US" altLang="zh-CN" sz="2000" dirty="0"/>
              <a:t>Anaconda Python 2.7 and 3.5</a:t>
            </a:r>
          </a:p>
          <a:p>
            <a:pPr lvl="3"/>
            <a:r>
              <a:rPr lang="en-US" altLang="zh-CN" sz="2000" dirty="0" err="1"/>
              <a:t>JupyterHub</a:t>
            </a:r>
            <a:r>
              <a:rPr lang="en-US" altLang="zh-CN" sz="2000" dirty="0"/>
              <a:t> with sample notebooks</a:t>
            </a:r>
          </a:p>
          <a:p>
            <a:pPr lvl="3"/>
            <a:r>
              <a:rPr lang="en-US" altLang="zh-CN" sz="2000" dirty="0">
                <a:hlinkClick r:id="rId3"/>
              </a:rPr>
              <a:t>Apache Drill</a:t>
            </a:r>
            <a:r>
              <a:rPr lang="en-US" altLang="zh-CN" sz="2000" dirty="0"/>
              <a:t> for querying non-relational data using SQL</a:t>
            </a:r>
          </a:p>
          <a:p>
            <a:pPr lvl="3"/>
            <a:r>
              <a:rPr lang="en-US" altLang="zh-CN" sz="2000" dirty="0"/>
              <a:t>Spark local 2.0.2 with </a:t>
            </a:r>
            <a:r>
              <a:rPr lang="en-US" altLang="zh-CN" sz="2000" dirty="0" err="1"/>
              <a:t>PySpark</a:t>
            </a:r>
            <a:r>
              <a:rPr lang="en-US" altLang="zh-CN" sz="2000" dirty="0"/>
              <a:t> and </a:t>
            </a:r>
            <a:r>
              <a:rPr lang="en-US" altLang="zh-CN" sz="2000" dirty="0" err="1"/>
              <a:t>SparkR</a:t>
            </a:r>
            <a:r>
              <a:rPr lang="en-US" altLang="zh-CN" sz="2000" dirty="0"/>
              <a:t> </a:t>
            </a:r>
            <a:r>
              <a:rPr lang="en-US" altLang="zh-CN" sz="2000" dirty="0" err="1"/>
              <a:t>Jupyter</a:t>
            </a:r>
            <a:r>
              <a:rPr lang="en-US" altLang="zh-CN" sz="2000" dirty="0"/>
              <a:t> kernels</a:t>
            </a:r>
          </a:p>
          <a:p>
            <a:pPr lvl="3"/>
            <a:r>
              <a:rPr lang="en-US" altLang="zh-CN" sz="2000" dirty="0"/>
              <a:t>Single node local Hadoop (HDFS, Yarn)</a:t>
            </a:r>
          </a:p>
          <a:p>
            <a:pPr lvl="3"/>
            <a:r>
              <a:rPr lang="en-US" altLang="zh-CN" sz="2000" dirty="0"/>
              <a:t>Azure command-line interface</a:t>
            </a:r>
          </a:p>
          <a:p>
            <a:pPr lvl="3"/>
            <a:r>
              <a:rPr lang="en-US" altLang="zh-CN" sz="2000" dirty="0"/>
              <a:t>Visual Studio Code, IntelliJ IDEA, </a:t>
            </a:r>
            <a:r>
              <a:rPr lang="en-US" altLang="zh-CN" sz="2000" dirty="0" err="1"/>
              <a:t>PyCharm</a:t>
            </a:r>
            <a:r>
              <a:rPr lang="en-US" altLang="zh-CN" sz="2000" dirty="0"/>
              <a:t>, Atom</a:t>
            </a:r>
          </a:p>
          <a:p>
            <a:pPr lvl="3"/>
            <a:r>
              <a:rPr lang="en-US" altLang="zh-CN" sz="2000" dirty="0" err="1"/>
              <a:t>JuliaPro</a:t>
            </a:r>
            <a:r>
              <a:rPr lang="en-US" altLang="zh-CN" sz="2000" dirty="0"/>
              <a:t>, a curated distribution of Julia Language and tools</a:t>
            </a:r>
          </a:p>
          <a:p>
            <a:pPr lvl="3"/>
            <a:r>
              <a:rPr lang="en-US" altLang="zh-CN" sz="2000" dirty="0" err="1"/>
              <a:t>Vowpal</a:t>
            </a:r>
            <a:r>
              <a:rPr lang="en-US" altLang="zh-CN" sz="2000" dirty="0"/>
              <a:t> Wabbit for online learning</a:t>
            </a:r>
          </a:p>
          <a:p>
            <a:pPr lvl="3"/>
            <a:r>
              <a:rPr lang="en-US" altLang="zh-CN" sz="2000" dirty="0" err="1"/>
              <a:t>xgboost</a:t>
            </a:r>
            <a:r>
              <a:rPr lang="en-US" altLang="zh-CN" sz="2000" dirty="0"/>
              <a:t> for gradient boosting</a:t>
            </a:r>
          </a:p>
          <a:p>
            <a:pPr marL="0" indent="0">
              <a:buNone/>
            </a:pPr>
            <a:endParaRPr lang="zh-CN" altLang="en-US" dirty="0"/>
          </a:p>
        </p:txBody>
      </p:sp>
    </p:spTree>
    <p:extLst>
      <p:ext uri="{BB962C8B-B14F-4D97-AF65-F5344CB8AC3E}">
        <p14:creationId xmlns:p14="http://schemas.microsoft.com/office/powerpoint/2010/main" val="419205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Azure Data Science VM for CV</a:t>
            </a:r>
            <a:endParaRPr lang="zh-CN" altLang="en-US" dirty="0"/>
          </a:p>
        </p:txBody>
      </p:sp>
      <p:sp>
        <p:nvSpPr>
          <p:cNvPr id="9" name="内容占位符 2"/>
          <p:cNvSpPr>
            <a:spLocks noGrp="1"/>
          </p:cNvSpPr>
          <p:nvPr>
            <p:ph type="body" idx="1"/>
          </p:nvPr>
        </p:nvSpPr>
        <p:spPr>
          <a:xfrm>
            <a:off x="611718" y="1021215"/>
            <a:ext cx="11580282" cy="5147356"/>
          </a:xfrm>
        </p:spPr>
        <p:txBody>
          <a:bodyPr/>
          <a:lstStyle/>
          <a:p>
            <a:r>
              <a:rPr lang="en-US" altLang="zh-CN" dirty="0"/>
              <a:t>Deep Learning Framework</a:t>
            </a:r>
          </a:p>
          <a:p>
            <a:pPr lvl="1"/>
            <a:r>
              <a:rPr lang="en-US" altLang="zh-CN" dirty="0"/>
              <a:t>Microsoft Cognitive </a:t>
            </a:r>
            <a:r>
              <a:rPr lang="en-US" altLang="zh-CN" dirty="0" err="1"/>
              <a:t>ToolKit</a:t>
            </a:r>
            <a:r>
              <a:rPr lang="en-US" altLang="zh-CN" dirty="0"/>
              <a:t> / </a:t>
            </a:r>
            <a:r>
              <a:rPr lang="en-US" altLang="zh-CN" dirty="0" err="1"/>
              <a:t>TensorFlow</a:t>
            </a:r>
            <a:r>
              <a:rPr lang="en-US" altLang="zh-CN" dirty="0"/>
              <a:t> / Caffe / </a:t>
            </a:r>
            <a:r>
              <a:rPr lang="en-US" altLang="zh-CN" dirty="0" err="1"/>
              <a:t>MxNet</a:t>
            </a:r>
            <a:r>
              <a:rPr lang="en-US" altLang="zh-CN" dirty="0"/>
              <a:t> / </a:t>
            </a:r>
            <a:r>
              <a:rPr lang="en-US" altLang="zh-CN" dirty="0" err="1"/>
              <a:t>Keras</a:t>
            </a:r>
            <a:r>
              <a:rPr lang="en-US" altLang="zh-CN" dirty="0"/>
              <a:t> / Torch / </a:t>
            </a:r>
            <a:r>
              <a:rPr lang="en-US" altLang="zh-CN" dirty="0" err="1"/>
              <a:t>Theano</a:t>
            </a:r>
            <a:endParaRPr lang="en-US" altLang="zh-CN" dirty="0"/>
          </a:p>
          <a:p>
            <a:pPr>
              <a:lnSpc>
                <a:spcPct val="150000"/>
              </a:lnSpc>
            </a:pPr>
            <a:r>
              <a:rPr lang="en-US" altLang="zh-CN" dirty="0"/>
              <a:t>OpenCV 3.0</a:t>
            </a:r>
          </a:p>
          <a:p>
            <a:pPr>
              <a:lnSpc>
                <a:spcPct val="150000"/>
              </a:lnSpc>
            </a:pPr>
            <a:r>
              <a:rPr lang="en-US" altLang="zh-CN" dirty="0"/>
              <a:t>Anaconda Python 3.5</a:t>
            </a:r>
          </a:p>
          <a:p>
            <a:pPr>
              <a:lnSpc>
                <a:spcPct val="150000"/>
              </a:lnSpc>
            </a:pPr>
            <a:r>
              <a:rPr lang="en-US" altLang="zh-CN" dirty="0" err="1"/>
              <a:t>Jupyter</a:t>
            </a:r>
            <a:r>
              <a:rPr lang="en-US" altLang="zh-CN" dirty="0"/>
              <a:t> Notebook</a:t>
            </a:r>
          </a:p>
          <a:p>
            <a:pPr>
              <a:lnSpc>
                <a:spcPct val="150000"/>
              </a:lnSpc>
            </a:pPr>
            <a:r>
              <a:rPr lang="en-US" altLang="zh-CN" dirty="0"/>
              <a:t>CUDA 8.0,	CUDNN 5.1,	Nvidia Driver</a:t>
            </a:r>
          </a:p>
          <a:p>
            <a:pPr>
              <a:lnSpc>
                <a:spcPct val="150000"/>
              </a:lnSpc>
            </a:pPr>
            <a:r>
              <a:rPr lang="en-US" altLang="zh-CN" dirty="0"/>
              <a:t>Support GPU/CPU</a:t>
            </a:r>
            <a:endParaRPr lang="zh-CN" altLang="en-US" dirty="0"/>
          </a:p>
        </p:txBody>
      </p:sp>
    </p:spTree>
    <p:extLst>
      <p:ext uri="{BB962C8B-B14F-4D97-AF65-F5344CB8AC3E}">
        <p14:creationId xmlns:p14="http://schemas.microsoft.com/office/powerpoint/2010/main" val="377287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Azure GPU VM</a:t>
            </a:r>
            <a:endParaRPr lang="zh-CN" altLang="en-US" b="1" dirty="0"/>
          </a:p>
        </p:txBody>
      </p:sp>
      <p:sp>
        <p:nvSpPr>
          <p:cNvPr id="6" name="内容占位符 2"/>
          <p:cNvSpPr txBox="1">
            <a:spLocks/>
          </p:cNvSpPr>
          <p:nvPr/>
        </p:nvSpPr>
        <p:spPr bwMode="auto">
          <a:xfrm>
            <a:off x="463551" y="1261064"/>
            <a:ext cx="10515600" cy="4351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174625" marR="0" lvl="0" indent="-174625" algn="l" defTabSz="914400" rtl="0" eaLnBrk="1" fontAlgn="base" latinLnBrk="0" hangingPunct="1">
              <a:lnSpc>
                <a:spcPct val="100000"/>
              </a:lnSpc>
              <a:spcBef>
                <a:spcPts val="600"/>
              </a:spcBef>
              <a:spcAft>
                <a:spcPct val="0"/>
              </a:spcAft>
              <a:buClr>
                <a:srgbClr val="000000"/>
              </a:buClr>
              <a:buSzPct val="90000"/>
              <a:buFont typeface="Arial" pitchFamily="34" charset="0"/>
              <a:buChar char="•"/>
              <a:tabLst/>
              <a:defRPr/>
            </a:pPr>
            <a:r>
              <a:rPr kumimoji="0" lang="en-US" altLang="zh-CN" sz="2400"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rPr>
              <a:t>N-series VM</a:t>
            </a:r>
          </a:p>
          <a:p>
            <a:pPr marL="458788" marR="0" lvl="1" indent="-169863" algn="l" defTabSz="914400" rtl="0" eaLnBrk="1" fontAlgn="base" latinLnBrk="0" hangingPunct="1">
              <a:lnSpc>
                <a:spcPct val="100000"/>
              </a:lnSpc>
              <a:spcBef>
                <a:spcPts val="600"/>
              </a:spcBef>
              <a:spcAft>
                <a:spcPct val="0"/>
              </a:spcAft>
              <a:buClr>
                <a:srgbClr val="000000"/>
              </a:buClr>
              <a:buSzPct val="80000"/>
              <a:buFont typeface="Arial" pitchFamily="34" charset="0"/>
              <a:buChar char="•"/>
              <a:tabLst/>
              <a:defRPr/>
            </a:pPr>
            <a:r>
              <a:rPr kumimoji="0" lang="en-US" altLang="zh-CN" sz="2000"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rPr>
              <a:t>NC VM: </a:t>
            </a:r>
            <a:r>
              <a:rPr kumimoji="0" lang="en-US" altLang="zh-CN" sz="2000" b="0" i="0" u="none" strike="noStrike" kern="0" cap="none" spc="0" normalizeH="0" baseline="0" noProof="0" dirty="0" err="1">
                <a:ln>
                  <a:noFill/>
                </a:ln>
                <a:solidFill>
                  <a:srgbClr val="000000"/>
                </a:solidFill>
                <a:effectLst/>
                <a:uLnTx/>
                <a:uFillTx/>
                <a:latin typeface="Segoe UI Light" panose="020B0502040204020203" pitchFamily="34" charset="0"/>
                <a:cs typeface="Segoe UI Light" panose="020B0502040204020203" pitchFamily="34" charset="0"/>
              </a:rPr>
              <a:t>Telsa</a:t>
            </a:r>
            <a:r>
              <a:rPr kumimoji="0" lang="en-US" altLang="zh-CN" sz="2000"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rPr>
              <a:t> K80</a:t>
            </a:r>
          </a:p>
        </p:txBody>
      </p:sp>
      <p:graphicFrame>
        <p:nvGraphicFramePr>
          <p:cNvPr id="14" name="表格 13">
            <a:extLst>
              <a:ext uri="{FF2B5EF4-FFF2-40B4-BE49-F238E27FC236}">
                <a16:creationId xmlns:a16="http://schemas.microsoft.com/office/drawing/2014/main" id="{BB632B0D-C49B-4BA4-A5C6-A9AA8BD1CE92}"/>
              </a:ext>
            </a:extLst>
          </p:cNvPr>
          <p:cNvGraphicFramePr>
            <a:graphicFrameLocks noGrp="1"/>
          </p:cNvGraphicFramePr>
          <p:nvPr>
            <p:extLst>
              <p:ext uri="{D42A27DB-BD31-4B8C-83A1-F6EECF244321}">
                <p14:modId xmlns:p14="http://schemas.microsoft.com/office/powerpoint/2010/main" val="441716006"/>
              </p:ext>
            </p:extLst>
          </p:nvPr>
        </p:nvGraphicFramePr>
        <p:xfrm>
          <a:off x="613834" y="2863373"/>
          <a:ext cx="10504440" cy="2514600"/>
        </p:xfrm>
        <a:graphic>
          <a:graphicData uri="http://schemas.openxmlformats.org/drawingml/2006/table">
            <a:tbl>
              <a:tblPr/>
              <a:tblGrid>
                <a:gridCol w="1235748">
                  <a:extLst>
                    <a:ext uri="{9D8B030D-6E8A-4147-A177-3AD203B41FA5}">
                      <a16:colId xmlns:a16="http://schemas.microsoft.com/office/drawing/2014/main" val="1595694990"/>
                    </a:ext>
                  </a:extLst>
                </a:gridCol>
                <a:gridCol w="955963">
                  <a:extLst>
                    <a:ext uri="{9D8B030D-6E8A-4147-A177-3AD203B41FA5}">
                      <a16:colId xmlns:a16="http://schemas.microsoft.com/office/drawing/2014/main" val="3406728842"/>
                    </a:ext>
                  </a:extLst>
                </a:gridCol>
                <a:gridCol w="1808019">
                  <a:extLst>
                    <a:ext uri="{9D8B030D-6E8A-4147-A177-3AD203B41FA5}">
                      <a16:colId xmlns:a16="http://schemas.microsoft.com/office/drawing/2014/main" val="4033820716"/>
                    </a:ext>
                  </a:extLst>
                </a:gridCol>
                <a:gridCol w="2878281">
                  <a:extLst>
                    <a:ext uri="{9D8B030D-6E8A-4147-A177-3AD203B41FA5}">
                      <a16:colId xmlns:a16="http://schemas.microsoft.com/office/drawing/2014/main" val="2777369875"/>
                    </a:ext>
                  </a:extLst>
                </a:gridCol>
                <a:gridCol w="904010">
                  <a:extLst>
                    <a:ext uri="{9D8B030D-6E8A-4147-A177-3AD203B41FA5}">
                      <a16:colId xmlns:a16="http://schemas.microsoft.com/office/drawing/2014/main" val="2198059423"/>
                    </a:ext>
                  </a:extLst>
                </a:gridCol>
                <a:gridCol w="2722419">
                  <a:extLst>
                    <a:ext uri="{9D8B030D-6E8A-4147-A177-3AD203B41FA5}">
                      <a16:colId xmlns:a16="http://schemas.microsoft.com/office/drawing/2014/main" val="1693156699"/>
                    </a:ext>
                  </a:extLst>
                </a:gridCol>
              </a:tblGrid>
              <a:tr h="0">
                <a:tc>
                  <a:txBody>
                    <a:bodyPr/>
                    <a:lstStyle/>
                    <a:p>
                      <a:pPr algn="l" fontAlgn="b"/>
                      <a:r>
                        <a:rPr lang="en-US" b="1">
                          <a:effectLst/>
                          <a:latin typeface="segoe-ui_semibold"/>
                        </a:rPr>
                        <a:t>Size</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vCPU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Memory: GiB</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Temp storage (SSD) </a:t>
                      </a:r>
                      <a:r>
                        <a:rPr lang="en-US" b="1" dirty="0" err="1">
                          <a:effectLst/>
                          <a:latin typeface="segoe-ui_semibold"/>
                        </a:rPr>
                        <a:t>GiB</a:t>
                      </a:r>
                      <a:endParaRPr lang="en-US" b="1" dirty="0">
                        <a:effectLst/>
                        <a:latin typeface="segoe-ui_semibold"/>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GPU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Maximum data disks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190267565"/>
                  </a:ext>
                </a:extLst>
              </a:tr>
              <a:tr h="0">
                <a:tc>
                  <a:txBody>
                    <a:bodyPr/>
                    <a:lstStyle/>
                    <a:p>
                      <a:pPr fontAlgn="t"/>
                      <a:r>
                        <a:rPr lang="en-US" dirty="0">
                          <a:effectLst/>
                        </a:rPr>
                        <a:t>NC6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56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380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1</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34247074"/>
                  </a:ext>
                </a:extLst>
              </a:tr>
              <a:tr h="0">
                <a:tc>
                  <a:txBody>
                    <a:bodyPr/>
                    <a:lstStyle/>
                    <a:p>
                      <a:pPr fontAlgn="t"/>
                      <a:r>
                        <a:rPr lang="en-US" dirty="0">
                          <a:effectLst/>
                        </a:rPr>
                        <a:t>NC12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680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870976"/>
                  </a:ext>
                </a:extLst>
              </a:tr>
              <a:tr h="0">
                <a:tc>
                  <a:txBody>
                    <a:bodyPr/>
                    <a:lstStyle/>
                    <a:p>
                      <a:pPr fontAlgn="t"/>
                      <a:r>
                        <a:rPr lang="en-US" dirty="0">
                          <a:effectLst/>
                        </a:rPr>
                        <a:t>NC24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1440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92667862"/>
                  </a:ext>
                </a:extLst>
              </a:tr>
              <a:tr h="0">
                <a:tc>
                  <a:txBody>
                    <a:bodyPr/>
                    <a:lstStyle/>
                    <a:p>
                      <a:pPr fontAlgn="t"/>
                      <a:r>
                        <a:rPr lang="en-US" dirty="0">
                          <a:effectLst/>
                        </a:rPr>
                        <a:t>NC24r*</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1440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64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27504792"/>
                  </a:ext>
                </a:extLst>
              </a:tr>
            </a:tbl>
          </a:graphicData>
        </a:graphic>
      </p:graphicFrame>
      <p:sp>
        <p:nvSpPr>
          <p:cNvPr id="15" name="矩形 14">
            <a:extLst>
              <a:ext uri="{FF2B5EF4-FFF2-40B4-BE49-F238E27FC236}">
                <a16:creationId xmlns:a16="http://schemas.microsoft.com/office/drawing/2014/main" id="{C8BDE6E3-3EBF-453B-AE92-0726E9B4A644}"/>
              </a:ext>
            </a:extLst>
          </p:cNvPr>
          <p:cNvSpPr/>
          <p:nvPr/>
        </p:nvSpPr>
        <p:spPr>
          <a:xfrm>
            <a:off x="463551" y="6132804"/>
            <a:ext cx="3300846" cy="646331"/>
          </a:xfrm>
          <a:prstGeom prst="rect">
            <a:avLst/>
          </a:prstGeom>
        </p:spPr>
        <p:txBody>
          <a:bodyPr wrap="square">
            <a:spAutoFit/>
          </a:bodyPr>
          <a:lstStyle/>
          <a:p>
            <a:r>
              <a:rPr lang="en-US" altLang="zh-CN" dirty="0">
                <a:solidFill>
                  <a:srgbClr val="222222"/>
                </a:solidFill>
                <a:latin typeface="segoe-ui_normal"/>
              </a:rPr>
              <a:t>1 GPU = one-half K80 card.</a:t>
            </a:r>
          </a:p>
          <a:p>
            <a:r>
              <a:rPr lang="en-US" altLang="zh-CN" dirty="0">
                <a:solidFill>
                  <a:srgbClr val="222222"/>
                </a:solidFill>
                <a:latin typeface="segoe-ui_normal"/>
              </a:rPr>
              <a:t>*RDMA capable</a:t>
            </a:r>
            <a:endParaRPr lang="en-US" altLang="zh-CN" b="0" i="0" dirty="0">
              <a:solidFill>
                <a:srgbClr val="222222"/>
              </a:solidFill>
              <a:effectLst/>
              <a:latin typeface="segoe-ui_normal"/>
            </a:endParaRPr>
          </a:p>
        </p:txBody>
      </p:sp>
    </p:spTree>
    <p:extLst>
      <p:ext uri="{BB962C8B-B14F-4D97-AF65-F5344CB8AC3E}">
        <p14:creationId xmlns:p14="http://schemas.microsoft.com/office/powerpoint/2010/main" val="122686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9FC6F-7B1A-460F-8236-5DDE0EBE742C}"/>
              </a:ext>
            </a:extLst>
          </p:cNvPr>
          <p:cNvSpPr>
            <a:spLocks noGrp="1"/>
          </p:cNvSpPr>
          <p:nvPr>
            <p:ph type="title"/>
          </p:nvPr>
        </p:nvSpPr>
        <p:spPr/>
        <p:txBody>
          <a:bodyPr/>
          <a:lstStyle/>
          <a:p>
            <a:r>
              <a:rPr lang="en-US" altLang="zh-CN" dirty="0"/>
              <a:t>Azure GPU VM</a:t>
            </a:r>
            <a:endParaRPr lang="zh-CN" altLang="en-US" dirty="0"/>
          </a:p>
        </p:txBody>
      </p:sp>
      <p:sp>
        <p:nvSpPr>
          <p:cNvPr id="3" name="文本占位符 2">
            <a:extLst>
              <a:ext uri="{FF2B5EF4-FFF2-40B4-BE49-F238E27FC236}">
                <a16:creationId xmlns:a16="http://schemas.microsoft.com/office/drawing/2014/main" id="{0411F859-BBDC-4CAB-9ED3-C1C98D021217}"/>
              </a:ext>
            </a:extLst>
          </p:cNvPr>
          <p:cNvSpPr>
            <a:spLocks noGrp="1"/>
          </p:cNvSpPr>
          <p:nvPr>
            <p:ph type="body" idx="1"/>
          </p:nvPr>
        </p:nvSpPr>
        <p:spPr>
          <a:xfrm>
            <a:off x="611718" y="1156297"/>
            <a:ext cx="10825541" cy="5147356"/>
          </a:xfrm>
        </p:spPr>
        <p:txBody>
          <a:bodyPr/>
          <a:lstStyle/>
          <a:p>
            <a:pPr lvl="0">
              <a:buClr>
                <a:srgbClr val="000000"/>
              </a:buClr>
              <a:defRPr/>
            </a:pPr>
            <a:r>
              <a:rPr lang="en-US" altLang="zh-CN" sz="2400" dirty="0">
                <a:solidFill>
                  <a:srgbClr val="000000"/>
                </a:solidFill>
              </a:rPr>
              <a:t>N-series VM</a:t>
            </a:r>
          </a:p>
          <a:p>
            <a:pPr lvl="1">
              <a:buClr>
                <a:srgbClr val="000000"/>
              </a:buClr>
              <a:defRPr/>
            </a:pPr>
            <a:r>
              <a:rPr lang="en-US" altLang="zh-CN" sz="2000" dirty="0">
                <a:solidFill>
                  <a:srgbClr val="000000"/>
                </a:solidFill>
              </a:rPr>
              <a:t>NCv2 VM: </a:t>
            </a:r>
            <a:r>
              <a:rPr lang="en-US" altLang="zh-CN" sz="2000" dirty="0" err="1">
                <a:solidFill>
                  <a:srgbClr val="000000"/>
                </a:solidFill>
              </a:rPr>
              <a:t>Telsa</a:t>
            </a:r>
            <a:r>
              <a:rPr lang="en-US" altLang="zh-CN" sz="2000" dirty="0">
                <a:solidFill>
                  <a:srgbClr val="000000"/>
                </a:solidFill>
              </a:rPr>
              <a:t> P100</a:t>
            </a:r>
          </a:p>
          <a:p>
            <a:endParaRPr lang="zh-CN" altLang="en-US" dirty="0"/>
          </a:p>
        </p:txBody>
      </p:sp>
      <p:graphicFrame>
        <p:nvGraphicFramePr>
          <p:cNvPr id="4" name="表格 3">
            <a:extLst>
              <a:ext uri="{FF2B5EF4-FFF2-40B4-BE49-F238E27FC236}">
                <a16:creationId xmlns:a16="http://schemas.microsoft.com/office/drawing/2014/main" id="{87FB22A1-798B-4572-85C2-9D3BAFA02CD6}"/>
              </a:ext>
            </a:extLst>
          </p:cNvPr>
          <p:cNvGraphicFramePr>
            <a:graphicFrameLocks noGrp="1"/>
          </p:cNvGraphicFramePr>
          <p:nvPr>
            <p:extLst>
              <p:ext uri="{D42A27DB-BD31-4B8C-83A1-F6EECF244321}">
                <p14:modId xmlns:p14="http://schemas.microsoft.com/office/powerpoint/2010/main" val="547865412"/>
              </p:ext>
            </p:extLst>
          </p:nvPr>
        </p:nvGraphicFramePr>
        <p:xfrm>
          <a:off x="935707" y="3127699"/>
          <a:ext cx="10321572" cy="2338390"/>
        </p:xfrm>
        <a:graphic>
          <a:graphicData uri="http://schemas.openxmlformats.org/drawingml/2006/table">
            <a:tbl>
              <a:tblPr/>
              <a:tblGrid>
                <a:gridCol w="1720262">
                  <a:extLst>
                    <a:ext uri="{9D8B030D-6E8A-4147-A177-3AD203B41FA5}">
                      <a16:colId xmlns:a16="http://schemas.microsoft.com/office/drawing/2014/main" val="246511151"/>
                    </a:ext>
                  </a:extLst>
                </a:gridCol>
                <a:gridCol w="949781">
                  <a:extLst>
                    <a:ext uri="{9D8B030D-6E8A-4147-A177-3AD203B41FA5}">
                      <a16:colId xmlns:a16="http://schemas.microsoft.com/office/drawing/2014/main" val="4241787327"/>
                    </a:ext>
                  </a:extLst>
                </a:gridCol>
                <a:gridCol w="1611984">
                  <a:extLst>
                    <a:ext uri="{9D8B030D-6E8A-4147-A177-3AD203B41FA5}">
                      <a16:colId xmlns:a16="http://schemas.microsoft.com/office/drawing/2014/main" val="682074177"/>
                    </a:ext>
                  </a:extLst>
                </a:gridCol>
                <a:gridCol w="2705492">
                  <a:extLst>
                    <a:ext uri="{9D8B030D-6E8A-4147-A177-3AD203B41FA5}">
                      <a16:colId xmlns:a16="http://schemas.microsoft.com/office/drawing/2014/main" val="3671137380"/>
                    </a:ext>
                  </a:extLst>
                </a:gridCol>
                <a:gridCol w="772998">
                  <a:extLst>
                    <a:ext uri="{9D8B030D-6E8A-4147-A177-3AD203B41FA5}">
                      <a16:colId xmlns:a16="http://schemas.microsoft.com/office/drawing/2014/main" val="436835863"/>
                    </a:ext>
                  </a:extLst>
                </a:gridCol>
                <a:gridCol w="2561055">
                  <a:extLst>
                    <a:ext uri="{9D8B030D-6E8A-4147-A177-3AD203B41FA5}">
                      <a16:colId xmlns:a16="http://schemas.microsoft.com/office/drawing/2014/main" val="1953443029"/>
                    </a:ext>
                  </a:extLst>
                </a:gridCol>
              </a:tblGrid>
              <a:tr h="393983">
                <a:tc>
                  <a:txBody>
                    <a:bodyPr/>
                    <a:lstStyle/>
                    <a:p>
                      <a:pPr algn="l" fontAlgn="b"/>
                      <a:r>
                        <a:rPr lang="en-US" sz="1600" b="1" dirty="0">
                          <a:effectLst/>
                          <a:latin typeface="segoe-ui_semibold"/>
                        </a:rPr>
                        <a:t>Size</a:t>
                      </a: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vCPU</a:t>
                      </a: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Memory: </a:t>
                      </a:r>
                      <a:r>
                        <a:rPr lang="en-US" sz="1600" b="1" dirty="0" err="1">
                          <a:effectLst/>
                          <a:latin typeface="segoe-ui_semibold"/>
                        </a:rPr>
                        <a:t>GiB</a:t>
                      </a:r>
                      <a:endParaRPr lang="en-US" sz="1600" b="1" dirty="0">
                        <a:effectLst/>
                        <a:latin typeface="segoe-ui_semibold"/>
                      </a:endParaRP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Temp storage (SSD): </a:t>
                      </a:r>
                      <a:r>
                        <a:rPr lang="en-US" sz="1600" b="1" dirty="0" err="1">
                          <a:effectLst/>
                          <a:latin typeface="segoe-ui_semibold"/>
                        </a:rPr>
                        <a:t>GiB</a:t>
                      </a:r>
                      <a:endParaRPr lang="en-US" sz="1600" b="1" dirty="0">
                        <a:effectLst/>
                        <a:latin typeface="segoe-ui_semibold"/>
                      </a:endParaRP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GPU</a:t>
                      </a: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Maximum data disks</a:t>
                      </a: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34390754"/>
                  </a:ext>
                </a:extLst>
              </a:tr>
              <a:tr h="419660">
                <a:tc>
                  <a:txBody>
                    <a:bodyPr/>
                    <a:lstStyle/>
                    <a:p>
                      <a:pPr fontAlgn="t"/>
                      <a:r>
                        <a:rPr lang="en-US" sz="1600" dirty="0">
                          <a:effectLst/>
                        </a:rPr>
                        <a:t>NC6_v2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6</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112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336</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38196666"/>
                  </a:ext>
                </a:extLst>
              </a:tr>
              <a:tr h="419660">
                <a:tc>
                  <a:txBody>
                    <a:bodyPr/>
                    <a:lstStyle/>
                    <a:p>
                      <a:pPr fontAlgn="t"/>
                      <a:r>
                        <a:rPr lang="en-US" sz="1600" dirty="0">
                          <a:effectLst/>
                        </a:rPr>
                        <a:t>NC12_v2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224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672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7738587"/>
                  </a:ext>
                </a:extLst>
              </a:tr>
              <a:tr h="419660">
                <a:tc>
                  <a:txBody>
                    <a:bodyPr/>
                    <a:lstStyle/>
                    <a:p>
                      <a:pPr fontAlgn="t"/>
                      <a:r>
                        <a:rPr lang="en-US" sz="1600" dirty="0">
                          <a:effectLst/>
                        </a:rPr>
                        <a:t>NC24_v2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448</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1344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32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60683811"/>
                  </a:ext>
                </a:extLst>
              </a:tr>
              <a:tr h="419660">
                <a:tc>
                  <a:txBody>
                    <a:bodyPr/>
                    <a:lstStyle/>
                    <a:p>
                      <a:pPr fontAlgn="t"/>
                      <a:r>
                        <a:rPr lang="en-US" sz="1600" dirty="0">
                          <a:effectLst/>
                        </a:rPr>
                        <a:t>NC24r_v2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1448</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1344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32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06893751"/>
                  </a:ext>
                </a:extLst>
              </a:tr>
            </a:tbl>
          </a:graphicData>
        </a:graphic>
      </p:graphicFrame>
      <p:sp>
        <p:nvSpPr>
          <p:cNvPr id="5" name="矩形 4">
            <a:extLst>
              <a:ext uri="{FF2B5EF4-FFF2-40B4-BE49-F238E27FC236}">
                <a16:creationId xmlns:a16="http://schemas.microsoft.com/office/drawing/2014/main" id="{82C3F6D2-6DDB-4720-B342-274B857EC805}"/>
              </a:ext>
            </a:extLst>
          </p:cNvPr>
          <p:cNvSpPr/>
          <p:nvPr/>
        </p:nvSpPr>
        <p:spPr>
          <a:xfrm>
            <a:off x="815221" y="5479239"/>
            <a:ext cx="10622038" cy="369332"/>
          </a:xfrm>
          <a:prstGeom prst="rect">
            <a:avLst/>
          </a:prstGeom>
        </p:spPr>
        <p:txBody>
          <a:bodyPr wrap="square">
            <a:spAutoFit/>
          </a:bodyPr>
          <a:lstStyle/>
          <a:p>
            <a:r>
              <a:rPr lang="en-US" altLang="zh-CN" dirty="0">
                <a:solidFill>
                  <a:srgbClr val="222222"/>
                </a:solidFill>
                <a:latin typeface="segoe-ui_normal"/>
              </a:rPr>
              <a:t>For this size family, the vCPU (core) quota in your subscription is initially set to 0 in each region. </a:t>
            </a:r>
            <a:endParaRPr lang="zh-CN" altLang="en-US" dirty="0"/>
          </a:p>
        </p:txBody>
      </p:sp>
      <p:sp>
        <p:nvSpPr>
          <p:cNvPr id="6" name="矩形 5">
            <a:extLst>
              <a:ext uri="{FF2B5EF4-FFF2-40B4-BE49-F238E27FC236}">
                <a16:creationId xmlns:a16="http://schemas.microsoft.com/office/drawing/2014/main" id="{3A355785-246A-405F-87E9-13C512734C62}"/>
              </a:ext>
            </a:extLst>
          </p:cNvPr>
          <p:cNvSpPr/>
          <p:nvPr/>
        </p:nvSpPr>
        <p:spPr>
          <a:xfrm>
            <a:off x="889126" y="2671937"/>
            <a:ext cx="9793909" cy="369332"/>
          </a:xfrm>
          <a:prstGeom prst="rect">
            <a:avLst/>
          </a:prstGeom>
        </p:spPr>
        <p:txBody>
          <a:bodyPr wrap="square">
            <a:spAutoFit/>
          </a:bodyPr>
          <a:lstStyle/>
          <a:p>
            <a:r>
              <a:rPr lang="en-US" altLang="zh-CN" b="1" dirty="0">
                <a:solidFill>
                  <a:srgbClr val="222222"/>
                </a:solidFill>
                <a:latin typeface="segoe-ui_normal"/>
              </a:rPr>
              <a:t>2x the computational performance of the current NC-series:</a:t>
            </a:r>
            <a:endParaRPr lang="zh-CN" altLang="en-US" b="1" dirty="0"/>
          </a:p>
        </p:txBody>
      </p:sp>
      <p:sp>
        <p:nvSpPr>
          <p:cNvPr id="7" name="矩形 6">
            <a:extLst>
              <a:ext uri="{FF2B5EF4-FFF2-40B4-BE49-F238E27FC236}">
                <a16:creationId xmlns:a16="http://schemas.microsoft.com/office/drawing/2014/main" id="{E09B8DE2-74A6-4D19-BD96-7085C3D92F93}"/>
              </a:ext>
            </a:extLst>
          </p:cNvPr>
          <p:cNvSpPr/>
          <p:nvPr/>
        </p:nvSpPr>
        <p:spPr>
          <a:xfrm>
            <a:off x="815221" y="6093774"/>
            <a:ext cx="6096000" cy="646331"/>
          </a:xfrm>
          <a:prstGeom prst="rect">
            <a:avLst/>
          </a:prstGeom>
        </p:spPr>
        <p:txBody>
          <a:bodyPr>
            <a:spAutoFit/>
          </a:bodyPr>
          <a:lstStyle/>
          <a:p>
            <a:r>
              <a:rPr lang="en-US" altLang="zh-CN" dirty="0">
                <a:solidFill>
                  <a:srgbClr val="222222"/>
                </a:solidFill>
                <a:latin typeface="segoe-ui_normal"/>
              </a:rPr>
              <a:t>1 GPU = one P100 card.</a:t>
            </a:r>
          </a:p>
          <a:p>
            <a:r>
              <a:rPr lang="en-US" altLang="zh-CN" dirty="0">
                <a:solidFill>
                  <a:srgbClr val="222222"/>
                </a:solidFill>
                <a:latin typeface="segoe-ui_normal"/>
              </a:rPr>
              <a:t>*RDMA capable</a:t>
            </a:r>
            <a:endParaRPr lang="en-US" altLang="zh-CN" b="0" i="0" dirty="0">
              <a:solidFill>
                <a:srgbClr val="222222"/>
              </a:solidFill>
              <a:effectLst/>
              <a:latin typeface="segoe-ui_normal"/>
            </a:endParaRPr>
          </a:p>
        </p:txBody>
      </p:sp>
    </p:spTree>
    <p:extLst>
      <p:ext uri="{BB962C8B-B14F-4D97-AF65-F5344CB8AC3E}">
        <p14:creationId xmlns:p14="http://schemas.microsoft.com/office/powerpoint/2010/main" val="23271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BD18985-2A37-4ABC-AD9F-2B74BE4844ED}"/>
              </a:ext>
            </a:extLst>
          </p:cNvPr>
          <p:cNvSpPr>
            <a:spLocks noGrp="1"/>
          </p:cNvSpPr>
          <p:nvPr>
            <p:ph type="body" idx="1"/>
          </p:nvPr>
        </p:nvSpPr>
        <p:spPr>
          <a:xfrm>
            <a:off x="457410" y="970682"/>
            <a:ext cx="10825541" cy="5147356"/>
          </a:xfrm>
        </p:spPr>
        <p:txBody>
          <a:bodyPr/>
          <a:lstStyle/>
          <a:p>
            <a:pPr lvl="0">
              <a:buClr>
                <a:srgbClr val="000000"/>
              </a:buClr>
              <a:defRPr/>
            </a:pPr>
            <a:r>
              <a:rPr lang="en-US" altLang="zh-CN" sz="2400" dirty="0">
                <a:solidFill>
                  <a:srgbClr val="000000"/>
                </a:solidFill>
              </a:rPr>
              <a:t>N-series VM</a:t>
            </a:r>
          </a:p>
          <a:p>
            <a:pPr lvl="1">
              <a:buClr>
                <a:srgbClr val="000000"/>
              </a:buClr>
              <a:defRPr/>
            </a:pPr>
            <a:r>
              <a:rPr lang="en-US" altLang="zh-CN" sz="2000" dirty="0">
                <a:solidFill>
                  <a:srgbClr val="000000"/>
                </a:solidFill>
              </a:rPr>
              <a:t>ND VM: </a:t>
            </a:r>
            <a:r>
              <a:rPr lang="en-US" altLang="zh-CN" sz="2000" dirty="0" err="1">
                <a:solidFill>
                  <a:srgbClr val="000000"/>
                </a:solidFill>
              </a:rPr>
              <a:t>Telsa</a:t>
            </a:r>
            <a:r>
              <a:rPr lang="en-US" altLang="zh-CN" sz="2000" dirty="0">
                <a:solidFill>
                  <a:srgbClr val="000000"/>
                </a:solidFill>
              </a:rPr>
              <a:t> P40</a:t>
            </a:r>
          </a:p>
        </p:txBody>
      </p:sp>
      <p:sp>
        <p:nvSpPr>
          <p:cNvPr id="4" name="Title 1">
            <a:extLst>
              <a:ext uri="{FF2B5EF4-FFF2-40B4-BE49-F238E27FC236}">
                <a16:creationId xmlns:a16="http://schemas.microsoft.com/office/drawing/2014/main" id="{71878FAF-4BCA-4138-B442-C038C4BC21A9}"/>
              </a:ext>
            </a:extLst>
          </p:cNvPr>
          <p:cNvSpPr>
            <a:spLocks noGrp="1"/>
          </p:cNvSpPr>
          <p:nvPr>
            <p:ph type="title"/>
          </p:nvPr>
        </p:nvSpPr>
        <p:spPr/>
        <p:txBody>
          <a:bodyPr/>
          <a:lstStyle/>
          <a:p>
            <a:r>
              <a:rPr lang="en-US" altLang="zh-CN" b="1" dirty="0"/>
              <a:t>Azure GPU VM</a:t>
            </a:r>
            <a:endParaRPr lang="zh-CN" altLang="en-US" b="1" dirty="0"/>
          </a:p>
        </p:txBody>
      </p:sp>
      <p:graphicFrame>
        <p:nvGraphicFramePr>
          <p:cNvPr id="7" name="表格 6">
            <a:extLst>
              <a:ext uri="{FF2B5EF4-FFF2-40B4-BE49-F238E27FC236}">
                <a16:creationId xmlns:a16="http://schemas.microsoft.com/office/drawing/2014/main" id="{54376816-585D-4FD8-9E8B-C27B0AA55328}"/>
              </a:ext>
            </a:extLst>
          </p:cNvPr>
          <p:cNvGraphicFramePr>
            <a:graphicFrameLocks noGrp="1"/>
          </p:cNvGraphicFramePr>
          <p:nvPr>
            <p:extLst>
              <p:ext uri="{D42A27DB-BD31-4B8C-83A1-F6EECF244321}">
                <p14:modId xmlns:p14="http://schemas.microsoft.com/office/powerpoint/2010/main" val="1156246411"/>
              </p:ext>
            </p:extLst>
          </p:nvPr>
        </p:nvGraphicFramePr>
        <p:xfrm>
          <a:off x="613834" y="3359526"/>
          <a:ext cx="10796840" cy="2362200"/>
        </p:xfrm>
        <a:graphic>
          <a:graphicData uri="http://schemas.openxmlformats.org/drawingml/2006/table">
            <a:tbl>
              <a:tblPr/>
              <a:tblGrid>
                <a:gridCol w="2213264">
                  <a:extLst>
                    <a:ext uri="{9D8B030D-6E8A-4147-A177-3AD203B41FA5}">
                      <a16:colId xmlns:a16="http://schemas.microsoft.com/office/drawing/2014/main" val="164370495"/>
                    </a:ext>
                  </a:extLst>
                </a:gridCol>
                <a:gridCol w="831272">
                  <a:extLst>
                    <a:ext uri="{9D8B030D-6E8A-4147-A177-3AD203B41FA5}">
                      <a16:colId xmlns:a16="http://schemas.microsoft.com/office/drawing/2014/main" val="1740178381"/>
                    </a:ext>
                  </a:extLst>
                </a:gridCol>
                <a:gridCol w="1569028">
                  <a:extLst>
                    <a:ext uri="{9D8B030D-6E8A-4147-A177-3AD203B41FA5}">
                      <a16:colId xmlns:a16="http://schemas.microsoft.com/office/drawing/2014/main" val="31067199"/>
                    </a:ext>
                  </a:extLst>
                </a:gridCol>
                <a:gridCol w="2816621">
                  <a:extLst>
                    <a:ext uri="{9D8B030D-6E8A-4147-A177-3AD203B41FA5}">
                      <a16:colId xmlns:a16="http://schemas.microsoft.com/office/drawing/2014/main" val="2453908036"/>
                    </a:ext>
                  </a:extLst>
                </a:gridCol>
                <a:gridCol w="862446">
                  <a:extLst>
                    <a:ext uri="{9D8B030D-6E8A-4147-A177-3AD203B41FA5}">
                      <a16:colId xmlns:a16="http://schemas.microsoft.com/office/drawing/2014/main" val="150807296"/>
                    </a:ext>
                  </a:extLst>
                </a:gridCol>
                <a:gridCol w="2504209">
                  <a:extLst>
                    <a:ext uri="{9D8B030D-6E8A-4147-A177-3AD203B41FA5}">
                      <a16:colId xmlns:a16="http://schemas.microsoft.com/office/drawing/2014/main" val="181358019"/>
                    </a:ext>
                  </a:extLst>
                </a:gridCol>
              </a:tblGrid>
              <a:tr h="333412">
                <a:tc>
                  <a:txBody>
                    <a:bodyPr/>
                    <a:lstStyle/>
                    <a:p>
                      <a:pPr algn="l" fontAlgn="b"/>
                      <a:r>
                        <a:rPr lang="en-US" sz="1600" b="1" dirty="0">
                          <a:effectLst/>
                          <a:latin typeface="segoe-ui_semibold"/>
                        </a:rPr>
                        <a:t>Size</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semibold"/>
                        </a:rPr>
                        <a:t>vCPU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Memory: </a:t>
                      </a:r>
                      <a:r>
                        <a:rPr lang="en-US" sz="1600" b="1" dirty="0" err="1">
                          <a:effectLst/>
                          <a:latin typeface="segoe-ui_semibold"/>
                        </a:rPr>
                        <a:t>GiB</a:t>
                      </a:r>
                      <a:endParaRPr lang="en-US" sz="1600" b="1" dirty="0">
                        <a:effectLst/>
                        <a:latin typeface="segoe-ui_semibold"/>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Temp storage (SSD) </a:t>
                      </a:r>
                      <a:r>
                        <a:rPr lang="en-US" sz="1600" b="1" dirty="0" err="1">
                          <a:effectLst/>
                          <a:latin typeface="segoe-ui_semibold"/>
                        </a:rPr>
                        <a:t>GiB</a:t>
                      </a:r>
                      <a:endParaRPr lang="en-US" sz="1600" b="1" dirty="0">
                        <a:effectLst/>
                        <a:latin typeface="segoe-ui_semibold"/>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semibold"/>
                        </a:rPr>
                        <a:t>GPU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Maximum data disks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89069012"/>
                  </a:ext>
                </a:extLst>
              </a:tr>
              <a:tr h="333412">
                <a:tc>
                  <a:txBody>
                    <a:bodyPr/>
                    <a:lstStyle/>
                    <a:p>
                      <a:pPr fontAlgn="t"/>
                      <a:r>
                        <a:rPr lang="en-US" sz="1600" dirty="0">
                          <a:effectLst/>
                        </a:rPr>
                        <a:t>Standard_ND6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336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59156205"/>
                  </a:ext>
                </a:extLst>
              </a:tr>
              <a:tr h="333412">
                <a:tc>
                  <a:txBody>
                    <a:bodyPr/>
                    <a:lstStyle/>
                    <a:p>
                      <a:pPr fontAlgn="t"/>
                      <a:r>
                        <a:rPr lang="en-US" sz="1600">
                          <a:effectLst/>
                        </a:rPr>
                        <a:t>Standard_ND12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672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9357626"/>
                  </a:ext>
                </a:extLst>
              </a:tr>
              <a:tr h="333412">
                <a:tc>
                  <a:txBody>
                    <a:bodyPr/>
                    <a:lstStyle/>
                    <a:p>
                      <a:pPr fontAlgn="t"/>
                      <a:r>
                        <a:rPr lang="en-US" sz="1600">
                          <a:effectLst/>
                        </a:rPr>
                        <a:t>Standard_ND24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448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1344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32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87456331"/>
                  </a:ext>
                </a:extLst>
              </a:tr>
              <a:tr h="333412">
                <a:tc>
                  <a:txBody>
                    <a:bodyPr/>
                    <a:lstStyle/>
                    <a:p>
                      <a:pPr fontAlgn="t"/>
                      <a:r>
                        <a:rPr lang="en-US" sz="1600">
                          <a:effectLst/>
                        </a:rPr>
                        <a:t>Standard_ND24r*</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1448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1344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32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02999841"/>
                  </a:ext>
                </a:extLst>
              </a:tr>
            </a:tbl>
          </a:graphicData>
        </a:graphic>
      </p:graphicFrame>
      <p:sp>
        <p:nvSpPr>
          <p:cNvPr id="8" name="矩形 7">
            <a:extLst>
              <a:ext uri="{FF2B5EF4-FFF2-40B4-BE49-F238E27FC236}">
                <a16:creationId xmlns:a16="http://schemas.microsoft.com/office/drawing/2014/main" id="{7A854B07-FDC1-446F-9D57-6FE777DDA990}"/>
              </a:ext>
            </a:extLst>
          </p:cNvPr>
          <p:cNvSpPr/>
          <p:nvPr/>
        </p:nvSpPr>
        <p:spPr>
          <a:xfrm>
            <a:off x="613834" y="2316883"/>
            <a:ext cx="10556393" cy="646331"/>
          </a:xfrm>
          <a:prstGeom prst="rect">
            <a:avLst/>
          </a:prstGeom>
        </p:spPr>
        <p:txBody>
          <a:bodyPr wrap="square">
            <a:spAutoFit/>
          </a:bodyPr>
          <a:lstStyle/>
          <a:p>
            <a:r>
              <a:rPr lang="en-US" altLang="zh-CN" b="1" dirty="0"/>
              <a:t>Excellent performance for single-precision floating point operations, also offers a much larger GPU memory size (24 GB)</a:t>
            </a:r>
            <a:endParaRPr lang="zh-CN" altLang="en-US" b="1" dirty="0"/>
          </a:p>
        </p:txBody>
      </p:sp>
    </p:spTree>
    <p:extLst>
      <p:ext uri="{BB962C8B-B14F-4D97-AF65-F5344CB8AC3E}">
        <p14:creationId xmlns:p14="http://schemas.microsoft.com/office/powerpoint/2010/main" val="3970318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4BCA9-80C9-4425-BE78-511667FE22C1}"/>
              </a:ext>
            </a:extLst>
          </p:cNvPr>
          <p:cNvSpPr>
            <a:spLocks noGrp="1"/>
          </p:cNvSpPr>
          <p:nvPr>
            <p:ph type="title"/>
          </p:nvPr>
        </p:nvSpPr>
        <p:spPr/>
        <p:txBody>
          <a:bodyPr/>
          <a:lstStyle/>
          <a:p>
            <a:r>
              <a:rPr lang="en-US" altLang="zh-CN" dirty="0"/>
              <a:t>Azure GPU VM</a:t>
            </a:r>
            <a:endParaRPr lang="zh-CN" altLang="en-US" dirty="0"/>
          </a:p>
        </p:txBody>
      </p:sp>
      <p:sp>
        <p:nvSpPr>
          <p:cNvPr id="3" name="文本占位符 2">
            <a:extLst>
              <a:ext uri="{FF2B5EF4-FFF2-40B4-BE49-F238E27FC236}">
                <a16:creationId xmlns:a16="http://schemas.microsoft.com/office/drawing/2014/main" id="{BCFA2AC0-9079-46DF-A717-D19BD275C813}"/>
              </a:ext>
            </a:extLst>
          </p:cNvPr>
          <p:cNvSpPr>
            <a:spLocks noGrp="1"/>
          </p:cNvSpPr>
          <p:nvPr>
            <p:ph type="body" idx="1"/>
          </p:nvPr>
        </p:nvSpPr>
        <p:spPr/>
        <p:txBody>
          <a:bodyPr/>
          <a:lstStyle/>
          <a:p>
            <a:pPr lvl="0">
              <a:buClr>
                <a:srgbClr val="000000"/>
              </a:buClr>
              <a:defRPr/>
            </a:pPr>
            <a:r>
              <a:rPr lang="en-US" altLang="zh-CN" sz="2400" dirty="0">
                <a:solidFill>
                  <a:srgbClr val="000000"/>
                </a:solidFill>
              </a:rPr>
              <a:t>N-series VM</a:t>
            </a:r>
          </a:p>
          <a:p>
            <a:pPr lvl="1">
              <a:buClr>
                <a:srgbClr val="000000"/>
              </a:buClr>
              <a:defRPr/>
            </a:pPr>
            <a:r>
              <a:rPr lang="en-US" altLang="zh-CN" sz="2000" dirty="0">
                <a:solidFill>
                  <a:srgbClr val="000000"/>
                </a:solidFill>
              </a:rPr>
              <a:t>NV VM: </a:t>
            </a:r>
            <a:r>
              <a:rPr lang="en-US" altLang="zh-CN" sz="2000" dirty="0" err="1">
                <a:solidFill>
                  <a:srgbClr val="000000"/>
                </a:solidFill>
              </a:rPr>
              <a:t>Telsa</a:t>
            </a:r>
            <a:r>
              <a:rPr lang="en-US" altLang="zh-CN" sz="2000" dirty="0">
                <a:solidFill>
                  <a:srgbClr val="000000"/>
                </a:solidFill>
              </a:rPr>
              <a:t> M60</a:t>
            </a:r>
          </a:p>
          <a:p>
            <a:endParaRPr lang="zh-CN" altLang="en-US" dirty="0"/>
          </a:p>
        </p:txBody>
      </p:sp>
      <p:sp>
        <p:nvSpPr>
          <p:cNvPr id="4" name="矩形 3">
            <a:extLst>
              <a:ext uri="{FF2B5EF4-FFF2-40B4-BE49-F238E27FC236}">
                <a16:creationId xmlns:a16="http://schemas.microsoft.com/office/drawing/2014/main" id="{0074D433-F810-4B9C-82AF-408F3223D710}"/>
              </a:ext>
            </a:extLst>
          </p:cNvPr>
          <p:cNvSpPr/>
          <p:nvPr/>
        </p:nvSpPr>
        <p:spPr>
          <a:xfrm>
            <a:off x="611717" y="2291926"/>
            <a:ext cx="11223527" cy="646331"/>
          </a:xfrm>
          <a:prstGeom prst="rect">
            <a:avLst/>
          </a:prstGeom>
        </p:spPr>
        <p:txBody>
          <a:bodyPr wrap="square">
            <a:spAutoFit/>
          </a:bodyPr>
          <a:lstStyle/>
          <a:p>
            <a:r>
              <a:rPr lang="en-US" altLang="zh-CN" b="1" dirty="0">
                <a:solidFill>
                  <a:srgbClr val="222222"/>
                </a:solidFill>
                <a:latin typeface="segoe-ui_normal"/>
              </a:rPr>
              <a:t>NVIDIA GRID technology for desktop accelerated applications and virtual desktops where customers are able to visualize their data or simulations. </a:t>
            </a:r>
            <a:endParaRPr lang="zh-CN" altLang="en-US" b="1" dirty="0"/>
          </a:p>
        </p:txBody>
      </p:sp>
      <p:graphicFrame>
        <p:nvGraphicFramePr>
          <p:cNvPr id="5" name="表格 4">
            <a:extLst>
              <a:ext uri="{FF2B5EF4-FFF2-40B4-BE49-F238E27FC236}">
                <a16:creationId xmlns:a16="http://schemas.microsoft.com/office/drawing/2014/main" id="{530E7258-06D1-4882-A19A-1C0573E2BFA1}"/>
              </a:ext>
            </a:extLst>
          </p:cNvPr>
          <p:cNvGraphicFramePr>
            <a:graphicFrameLocks noGrp="1"/>
          </p:cNvGraphicFramePr>
          <p:nvPr>
            <p:extLst>
              <p:ext uri="{D42A27DB-BD31-4B8C-83A1-F6EECF244321}">
                <p14:modId xmlns:p14="http://schemas.microsoft.com/office/powerpoint/2010/main" val="2342822328"/>
              </p:ext>
            </p:extLst>
          </p:nvPr>
        </p:nvGraphicFramePr>
        <p:xfrm>
          <a:off x="611717" y="3218810"/>
          <a:ext cx="10153266" cy="2011680"/>
        </p:xfrm>
        <a:graphic>
          <a:graphicData uri="http://schemas.openxmlformats.org/drawingml/2006/table">
            <a:tbl>
              <a:tblPr/>
              <a:tblGrid>
                <a:gridCol w="998874">
                  <a:extLst>
                    <a:ext uri="{9D8B030D-6E8A-4147-A177-3AD203B41FA5}">
                      <a16:colId xmlns:a16="http://schemas.microsoft.com/office/drawing/2014/main" val="1670816069"/>
                    </a:ext>
                  </a:extLst>
                </a:gridCol>
                <a:gridCol w="1049482">
                  <a:extLst>
                    <a:ext uri="{9D8B030D-6E8A-4147-A177-3AD203B41FA5}">
                      <a16:colId xmlns:a16="http://schemas.microsoft.com/office/drawing/2014/main" val="3569085598"/>
                    </a:ext>
                  </a:extLst>
                </a:gridCol>
                <a:gridCol w="1839191">
                  <a:extLst>
                    <a:ext uri="{9D8B030D-6E8A-4147-A177-3AD203B41FA5}">
                      <a16:colId xmlns:a16="http://schemas.microsoft.com/office/drawing/2014/main" val="4199148991"/>
                    </a:ext>
                  </a:extLst>
                </a:gridCol>
                <a:gridCol w="2919845">
                  <a:extLst>
                    <a:ext uri="{9D8B030D-6E8A-4147-A177-3AD203B41FA5}">
                      <a16:colId xmlns:a16="http://schemas.microsoft.com/office/drawing/2014/main" val="4176499710"/>
                    </a:ext>
                  </a:extLst>
                </a:gridCol>
                <a:gridCol w="779318">
                  <a:extLst>
                    <a:ext uri="{9D8B030D-6E8A-4147-A177-3AD203B41FA5}">
                      <a16:colId xmlns:a16="http://schemas.microsoft.com/office/drawing/2014/main" val="122234521"/>
                    </a:ext>
                  </a:extLst>
                </a:gridCol>
                <a:gridCol w="2566556">
                  <a:extLst>
                    <a:ext uri="{9D8B030D-6E8A-4147-A177-3AD203B41FA5}">
                      <a16:colId xmlns:a16="http://schemas.microsoft.com/office/drawing/2014/main" val="252844107"/>
                    </a:ext>
                  </a:extLst>
                </a:gridCol>
              </a:tblGrid>
              <a:tr h="430793">
                <a:tc>
                  <a:txBody>
                    <a:bodyPr/>
                    <a:lstStyle/>
                    <a:p>
                      <a:pPr algn="l" fontAlgn="b"/>
                      <a:r>
                        <a:rPr lang="en-US" b="1">
                          <a:effectLst/>
                          <a:latin typeface="segoe-ui_semibold"/>
                        </a:rPr>
                        <a:t>Size</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vCPU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Memory: GiB</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Temp storage (SSD) GiB</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GPU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Maximum data disks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15314410"/>
                  </a:ext>
                </a:extLst>
              </a:tr>
              <a:tr h="430793">
                <a:tc>
                  <a:txBody>
                    <a:bodyPr/>
                    <a:lstStyle/>
                    <a:p>
                      <a:pPr fontAlgn="t"/>
                      <a:r>
                        <a:rPr lang="en-US" dirty="0">
                          <a:effectLst/>
                        </a:rPr>
                        <a:t>NV6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56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380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1803699"/>
                  </a:ext>
                </a:extLst>
              </a:tr>
              <a:tr h="430793">
                <a:tc>
                  <a:txBody>
                    <a:bodyPr/>
                    <a:lstStyle/>
                    <a:p>
                      <a:pPr fontAlgn="t"/>
                      <a:r>
                        <a:rPr lang="en-US" dirty="0">
                          <a:effectLst/>
                        </a:rPr>
                        <a:t>NV12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680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86740182"/>
                  </a:ext>
                </a:extLst>
              </a:tr>
              <a:tr h="430793">
                <a:tc>
                  <a:txBody>
                    <a:bodyPr/>
                    <a:lstStyle/>
                    <a:p>
                      <a:pPr fontAlgn="t"/>
                      <a:r>
                        <a:rPr lang="en-US" dirty="0">
                          <a:effectLst/>
                        </a:rPr>
                        <a:t>NV24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1440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64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29622736"/>
                  </a:ext>
                </a:extLst>
              </a:tr>
            </a:tbl>
          </a:graphicData>
        </a:graphic>
      </p:graphicFrame>
      <p:sp>
        <p:nvSpPr>
          <p:cNvPr id="6" name="矩形 5">
            <a:extLst>
              <a:ext uri="{FF2B5EF4-FFF2-40B4-BE49-F238E27FC236}">
                <a16:creationId xmlns:a16="http://schemas.microsoft.com/office/drawing/2014/main" id="{47617937-1EA7-4D35-A530-BA223D12EEE0}"/>
              </a:ext>
            </a:extLst>
          </p:cNvPr>
          <p:cNvSpPr/>
          <p:nvPr/>
        </p:nvSpPr>
        <p:spPr>
          <a:xfrm>
            <a:off x="574676" y="5487889"/>
            <a:ext cx="3025380" cy="369332"/>
          </a:xfrm>
          <a:prstGeom prst="rect">
            <a:avLst/>
          </a:prstGeom>
        </p:spPr>
        <p:txBody>
          <a:bodyPr wrap="none">
            <a:spAutoFit/>
          </a:bodyPr>
          <a:lstStyle/>
          <a:p>
            <a:r>
              <a:rPr lang="en-US" altLang="zh-CN" dirty="0">
                <a:solidFill>
                  <a:srgbClr val="222222"/>
                </a:solidFill>
                <a:latin typeface="segoe-ui_normal"/>
              </a:rPr>
              <a:t>1 GPU = one-half M60 card.</a:t>
            </a:r>
            <a:endParaRPr lang="zh-CN" altLang="en-US" dirty="0"/>
          </a:p>
        </p:txBody>
      </p:sp>
      <p:sp>
        <p:nvSpPr>
          <p:cNvPr id="7" name="矩形 6">
            <a:extLst>
              <a:ext uri="{FF2B5EF4-FFF2-40B4-BE49-F238E27FC236}">
                <a16:creationId xmlns:a16="http://schemas.microsoft.com/office/drawing/2014/main" id="{E73733F5-73EC-4295-B462-15748301CC52}"/>
              </a:ext>
            </a:extLst>
          </p:cNvPr>
          <p:cNvSpPr/>
          <p:nvPr/>
        </p:nvSpPr>
        <p:spPr>
          <a:xfrm>
            <a:off x="552056" y="6264458"/>
            <a:ext cx="10212927" cy="369332"/>
          </a:xfrm>
          <a:prstGeom prst="rect">
            <a:avLst/>
          </a:prstGeom>
        </p:spPr>
        <p:txBody>
          <a:bodyPr wrap="square">
            <a:spAutoFit/>
          </a:bodyPr>
          <a:lstStyle/>
          <a:p>
            <a:r>
              <a:rPr lang="zh-CN" altLang="en-US" dirty="0"/>
              <a:t>可用区域查看： https://azure.microsoft.com/zh-cn/regions/services/</a:t>
            </a:r>
          </a:p>
        </p:txBody>
      </p:sp>
    </p:spTree>
    <p:extLst>
      <p:ext uri="{BB962C8B-B14F-4D97-AF65-F5344CB8AC3E}">
        <p14:creationId xmlns:p14="http://schemas.microsoft.com/office/powerpoint/2010/main" val="617442766"/>
      </p:ext>
    </p:extLst>
  </p:cSld>
  <p:clrMapOvr>
    <a:masterClrMapping/>
  </p:clrMapOvr>
</p:sld>
</file>

<file path=ppt/theme/theme1.xml><?xml version="1.0" encoding="utf-8"?>
<a:theme xmlns:a="http://schemas.openxmlformats.org/drawingml/2006/main" name="4_Presentation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Presentation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1136</Words>
  <Application>Microsoft Office PowerPoint</Application>
  <PresentationFormat>宽屏</PresentationFormat>
  <Paragraphs>256</Paragraphs>
  <Slides>19</Slides>
  <Notes>19</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19</vt:i4>
      </vt:variant>
    </vt:vector>
  </HeadingPairs>
  <TitlesOfParts>
    <vt:vector size="32" baseType="lpstr">
      <vt:lpstr>segoe-ui_normal</vt:lpstr>
      <vt:lpstr>segoe-ui_semibold</vt:lpstr>
      <vt:lpstr>等线</vt:lpstr>
      <vt:lpstr>Arial</vt:lpstr>
      <vt:lpstr>Calibri</vt:lpstr>
      <vt:lpstr>Consolas</vt:lpstr>
      <vt:lpstr>Segoe UI</vt:lpstr>
      <vt:lpstr>Segoe UI Light</vt:lpstr>
      <vt:lpstr>Verdana</vt:lpstr>
      <vt:lpstr>Wingdings</vt:lpstr>
      <vt:lpstr>4_Presentation1</vt:lpstr>
      <vt:lpstr>5_Presentation1</vt:lpstr>
      <vt:lpstr>7_COLOR TEMPLATE</vt:lpstr>
      <vt:lpstr>PowerPoint 演示文稿</vt:lpstr>
      <vt:lpstr>Data Science VM ? </vt:lpstr>
      <vt:lpstr>Azure Data Science VM</vt:lpstr>
      <vt:lpstr>Azure Data Science VM</vt:lpstr>
      <vt:lpstr>Azure Data Science VM for CV</vt:lpstr>
      <vt:lpstr>Azure GPU VM</vt:lpstr>
      <vt:lpstr>Azure GPU VM</vt:lpstr>
      <vt:lpstr>Azure GPU VM</vt:lpstr>
      <vt:lpstr>Azure GPU VM</vt:lpstr>
      <vt:lpstr>Azure Data Science VM Key Scenarios </vt:lpstr>
      <vt:lpstr>演示：如何创建DSVM</vt:lpstr>
      <vt:lpstr>演示：DSVM + Keras + CNTK   + Sentiment Analytics</vt:lpstr>
      <vt:lpstr>Computer Vision</vt:lpstr>
      <vt:lpstr>Image Classification</vt:lpstr>
      <vt:lpstr>Image Classification</vt:lpstr>
      <vt:lpstr>演示：DSVM + Keras + Tensorflow   + Bird Classification</vt:lpstr>
      <vt:lpstr>Object Detection</vt:lpstr>
      <vt:lpstr>Object Detection</vt:lpstr>
      <vt:lpstr>演示：DSVM + Keras + Tensorflow   + Cosmicad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Shijun Liu</dc:creator>
  <cp:lastModifiedBy>Shijun Liu</cp:lastModifiedBy>
  <cp:revision>101</cp:revision>
  <dcterms:created xsi:type="dcterms:W3CDTF">2017-06-19T08:52:03Z</dcterms:created>
  <dcterms:modified xsi:type="dcterms:W3CDTF">2018-01-24T16:51:00Z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wya@microsoft.com</vt:lpwstr>
  </property>
  <property fmtid="{D5CDD505-2E9C-101B-9397-08002B2CF9AE}" pid="5" name="MSIP_Label_f42aa342-8706-4288-bd11-ebb85995028c_SetDate">
    <vt:lpwstr>2018-01-10T07:50:04.8958876Z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